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6"/>
  </p:notesMasterIdLst>
  <p:sldIdLst>
    <p:sldId id="256" r:id="rId2"/>
    <p:sldId id="257" r:id="rId3"/>
    <p:sldId id="262" r:id="rId4"/>
    <p:sldId id="263" r:id="rId5"/>
    <p:sldId id="264" r:id="rId6"/>
    <p:sldId id="265" r:id="rId7"/>
    <p:sldId id="261" r:id="rId8"/>
    <p:sldId id="260" r:id="rId9"/>
    <p:sldId id="258" r:id="rId10"/>
    <p:sldId id="259" r:id="rId11"/>
    <p:sldId id="267" r:id="rId12"/>
    <p:sldId id="266" r:id="rId13"/>
    <p:sldId id="269" r:id="rId14"/>
    <p:sldId id="268"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5000" autoAdjust="0"/>
    <p:restoredTop sz="75528" autoAdjust="0"/>
  </p:normalViewPr>
  <p:slideViewPr>
    <p:cSldViewPr>
      <p:cViewPr varScale="1">
        <p:scale>
          <a:sx n="55" d="100"/>
          <a:sy n="55" d="100"/>
        </p:scale>
        <p:origin x="-1572" y="-9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png>
</file>

<file path=ppt/media/image13.jpeg>
</file>

<file path=ppt/media/image14.jpeg>
</file>

<file path=ppt/media/image15.png>
</file>

<file path=ppt/media/image16.png>
</file>

<file path=ppt/media/image2.pn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9117A2-9FF3-44A2-B472-01883C1A5F71}" type="datetimeFigureOut">
              <a:rPr lang="en-US" smtClean="0"/>
              <a:pPr/>
              <a:t>9/11/2015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F8C6D4-BD6D-4366-A6D1-2DD8FBC72F37}"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Analog-to-digital_converter"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en.wikipedia.org/wiki/Digital-to-analog_converter"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Clock_rate"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en.wikipedia.org/wiki/Intel_4004" TargetMode="External"/><Relationship Id="rId4" Type="http://schemas.openxmlformats.org/officeDocument/2006/relationships/hyperlink" Target="https://en.wikipedia.org/wiki/Kilohertz"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Intel_4004"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Random_access_memory"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en.wikipedia.org/wiki/Read_only_memory"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Embedded_syste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Machine_code"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take a dive</a:t>
            </a:r>
            <a:r>
              <a:rPr lang="en-US" baseline="0" dirty="0" smtClean="0"/>
              <a:t> into the history of microcontrollers. They’ve certainly evolved over time.</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Many embedded systems need to read sensors that produce analog signals. This is the purpose of the </a:t>
            </a:r>
            <a:r>
              <a:rPr lang="en-US" sz="1200" b="0" i="0" u="none" strike="noStrike" kern="1200" dirty="0" smtClean="0">
                <a:solidFill>
                  <a:schemeClr val="tx1"/>
                </a:solidFill>
                <a:latin typeface="+mn-lt"/>
                <a:ea typeface="+mn-ea"/>
                <a:cs typeface="+mn-cs"/>
                <a:hlinkClick r:id="rId3" tooltip="Analog-to-digital converter"/>
              </a:rPr>
              <a:t>analog-to-digital converter</a:t>
            </a:r>
            <a:r>
              <a:rPr lang="en-US" sz="1200" b="0" i="0" kern="1200" dirty="0" smtClean="0">
                <a:solidFill>
                  <a:schemeClr val="tx1"/>
                </a:solidFill>
                <a:latin typeface="+mn-lt"/>
                <a:ea typeface="+mn-ea"/>
                <a:cs typeface="+mn-cs"/>
              </a:rPr>
              <a:t> (ADC). Since processors are built to interpret and process digital data, i.e. 1s and 0s, they are not able to do anything with the analog signals that may be sent to it by a device. So the analog to digital converter is used to convert the incoming data into a form that the processor can recognize. A less common feature on some microcontrollers is a </a:t>
            </a:r>
            <a:r>
              <a:rPr lang="en-US" sz="1200" b="0" i="0" u="none" strike="noStrike" kern="1200" dirty="0" smtClean="0">
                <a:solidFill>
                  <a:schemeClr val="tx1"/>
                </a:solidFill>
                <a:latin typeface="+mn-lt"/>
                <a:ea typeface="+mn-ea"/>
                <a:cs typeface="+mn-cs"/>
                <a:hlinkClick r:id="rId4" tooltip="Digital-to-analog converter"/>
              </a:rPr>
              <a:t>digital-to-analog converter</a:t>
            </a:r>
            <a:r>
              <a:rPr lang="en-US" sz="1200" b="0" i="0" kern="1200" dirty="0" smtClean="0">
                <a:solidFill>
                  <a:schemeClr val="tx1"/>
                </a:solidFill>
                <a:latin typeface="+mn-lt"/>
                <a:ea typeface="+mn-ea"/>
                <a:cs typeface="+mn-cs"/>
              </a:rPr>
              <a:t> (DAC) that allows the processor to output analog signals or voltage levels.</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Making</a:t>
            </a:r>
            <a:r>
              <a:rPr lang="en-US" baseline="0" dirty="0" smtClean="0"/>
              <a:t> our lives easier</a:t>
            </a:r>
          </a:p>
        </p:txBody>
      </p:sp>
      <p:sp>
        <p:nvSpPr>
          <p:cNvPr id="4" name="Slide Number Placeholder 3"/>
          <p:cNvSpPr>
            <a:spLocks noGrp="1"/>
          </p:cNvSpPr>
          <p:nvPr>
            <p:ph type="sldNum" sz="quarter" idx="10"/>
          </p:nvPr>
        </p:nvSpPr>
        <p:spPr/>
        <p:txBody>
          <a:bodyPr/>
          <a:lstStyle/>
          <a:p>
            <a:fld id="{47F8C6D4-BD6D-4366-A6D1-2DD8FBC72F37}" type="slidenum">
              <a:rPr lang="en-US" smtClean="0"/>
              <a:pPr/>
              <a:t>14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latin typeface="+mn-lt"/>
                <a:ea typeface="+mn-ea"/>
                <a:cs typeface="+mn-cs"/>
              </a:rPr>
              <a:t>It was the first commercially available microprocessor by Intel. It had a Maximum </a:t>
            </a:r>
            <a:r>
              <a:rPr lang="en-US" sz="1200" b="0" i="0" u="none" strike="noStrike" kern="1200" dirty="0" smtClean="0">
                <a:solidFill>
                  <a:schemeClr val="tx1"/>
                </a:solidFill>
                <a:latin typeface="+mn-lt"/>
                <a:ea typeface="+mn-ea"/>
                <a:cs typeface="+mn-cs"/>
                <a:hlinkClick r:id="rId3"/>
              </a:rPr>
              <a:t>clock rate</a:t>
            </a:r>
            <a:r>
              <a:rPr lang="en-US" sz="1200" b="0" i="0" kern="1200" dirty="0" smtClean="0">
                <a:solidFill>
                  <a:schemeClr val="tx1"/>
                </a:solidFill>
                <a:latin typeface="+mn-lt"/>
                <a:ea typeface="+mn-ea"/>
                <a:cs typeface="+mn-cs"/>
              </a:rPr>
              <a:t> of 740 </a:t>
            </a:r>
            <a:r>
              <a:rPr lang="en-US" sz="1200" b="0" i="0" u="none" strike="noStrike" kern="1200" dirty="0" smtClean="0">
                <a:solidFill>
                  <a:schemeClr val="tx1"/>
                </a:solidFill>
                <a:latin typeface="+mn-lt"/>
                <a:ea typeface="+mn-ea"/>
                <a:cs typeface="+mn-cs"/>
                <a:hlinkClick r:id="rId4"/>
              </a:rPr>
              <a:t>kHz</a:t>
            </a:r>
            <a:endParaRPr lang="en-US" sz="1200" b="0" i="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latin typeface="+mn-lt"/>
                <a:ea typeface="+mn-ea"/>
                <a:cs typeface="+mn-cs"/>
              </a:rPr>
              <a:t>It’s Instruction cycle time was 10.8 µs</a:t>
            </a:r>
            <a:r>
              <a:rPr lang="en-US" sz="1200" b="0" i="0" u="none" strike="noStrike" kern="1200" baseline="30000" dirty="0" smtClean="0">
                <a:solidFill>
                  <a:schemeClr val="tx1"/>
                </a:solidFill>
                <a:latin typeface="+mn-lt"/>
                <a:ea typeface="+mn-ea"/>
                <a:cs typeface="+mn-cs"/>
                <a:hlinkClick r:id="rId5"/>
              </a:rPr>
              <a:t>[15]</a:t>
            </a:r>
            <a:r>
              <a:rPr lang="en-US" sz="1200" b="0" i="0" kern="1200" dirty="0" smtClean="0">
                <a:solidFill>
                  <a:schemeClr val="tx1"/>
                </a:solidFill>
                <a:latin typeface="+mn-lt"/>
                <a:ea typeface="+mn-ea"/>
                <a:cs typeface="+mn-cs"/>
              </a:rPr>
              <a:t> or</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8 clock cycles per</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instruction cycle.</a:t>
            </a:r>
            <a:r>
              <a:rPr lang="en-US" sz="1200" b="0" i="0" kern="1200" baseline="0" dirty="0" smtClean="0">
                <a:solidFill>
                  <a:schemeClr val="tx1"/>
                </a:solidFill>
                <a:latin typeface="+mn-lt"/>
                <a:ea typeface="+mn-ea"/>
                <a:cs typeface="+mn-cs"/>
              </a:rPr>
              <a:t> This thing was damn slow in comparison to our today’s processors. </a:t>
            </a:r>
            <a:endParaRPr lang="en-US" sz="1200" b="0" i="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F8C6D4-BD6D-4366-A6D1-2DD8FBC72F37}" type="slidenum">
              <a:rPr lang="en-US" smtClean="0"/>
              <a:pPr/>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initial versions of the 8008 could work at clock frequencies up to 0.5 MHz </a:t>
            </a:r>
          </a:p>
          <a:p>
            <a:r>
              <a:rPr lang="en-US" sz="1200" b="0" i="0" kern="1200" dirty="0" smtClean="0">
                <a:solidFill>
                  <a:schemeClr val="tx1"/>
                </a:solidFill>
                <a:latin typeface="+mn-lt"/>
                <a:ea typeface="+mn-ea"/>
                <a:cs typeface="+mn-cs"/>
              </a:rPr>
              <a:t>this was later increased in the 8008-1 to a specified maximum of 0.8 MHz</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latin typeface="+mn-lt"/>
                <a:ea typeface="+mn-ea"/>
                <a:cs typeface="+mn-cs"/>
              </a:rPr>
              <a:t>It’s Instruction cycle time was </a:t>
            </a:r>
            <a:r>
              <a:rPr lang="el-GR" sz="1200" b="0" i="0" kern="1200" dirty="0" smtClean="0">
                <a:solidFill>
                  <a:schemeClr val="tx1"/>
                </a:solidFill>
                <a:latin typeface="+mn-lt"/>
                <a:ea typeface="+mn-ea"/>
                <a:cs typeface="+mn-cs"/>
              </a:rPr>
              <a:t>20 μ</a:t>
            </a:r>
            <a:r>
              <a:rPr lang="en-US" sz="1200" b="0" i="0" kern="1200" dirty="0" smtClean="0">
                <a:solidFill>
                  <a:schemeClr val="tx1"/>
                </a:solidFill>
                <a:latin typeface="+mn-lt"/>
                <a:ea typeface="+mn-ea"/>
                <a:cs typeface="+mn-cs"/>
              </a:rPr>
              <a:t>s</a:t>
            </a:r>
            <a:r>
              <a:rPr lang="en-US" sz="1200" b="0" i="0" u="none" strike="noStrike" kern="1200" baseline="30000" dirty="0" smtClean="0">
                <a:solidFill>
                  <a:schemeClr val="tx1"/>
                </a:solidFill>
                <a:latin typeface="+mn-lt"/>
                <a:ea typeface="+mn-ea"/>
                <a:cs typeface="+mn-cs"/>
                <a:hlinkClick r:id="rId3"/>
              </a:rPr>
              <a:t>[15]</a:t>
            </a:r>
            <a:r>
              <a:rPr lang="en-US" sz="1200" b="0" i="0" kern="1200" dirty="0" smtClean="0">
                <a:solidFill>
                  <a:schemeClr val="tx1"/>
                </a:solidFill>
                <a:latin typeface="+mn-lt"/>
                <a:ea typeface="+mn-ea"/>
                <a:cs typeface="+mn-cs"/>
              </a:rPr>
              <a:t> or</a:t>
            </a:r>
            <a:r>
              <a:rPr lang="en-US" sz="1200" b="0" i="0" kern="1200" baseline="0" dirty="0" smtClean="0">
                <a:solidFill>
                  <a:schemeClr val="tx1"/>
                </a:solidFill>
                <a:latin typeface="+mn-lt"/>
                <a:ea typeface="+mn-ea"/>
                <a:cs typeface="+mn-cs"/>
              </a:rPr>
              <a:t> 2</a:t>
            </a:r>
            <a:r>
              <a:rPr lang="en-US" sz="1200" b="0" i="0" kern="1200" dirty="0" smtClean="0">
                <a:solidFill>
                  <a:schemeClr val="tx1"/>
                </a:solidFill>
                <a:latin typeface="+mn-lt"/>
                <a:ea typeface="+mn-ea"/>
                <a:cs typeface="+mn-cs"/>
              </a:rPr>
              <a:t> clock cycles per</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instruction cycle.</a:t>
            </a:r>
            <a:r>
              <a:rPr lang="en-US" sz="1200" b="0" i="0" kern="1200" baseline="0" dirty="0" smtClean="0">
                <a:solidFill>
                  <a:schemeClr val="tx1"/>
                </a:solidFill>
                <a:latin typeface="+mn-lt"/>
                <a:ea typeface="+mn-ea"/>
                <a:cs typeface="+mn-cs"/>
              </a:rPr>
              <a:t> Now we’re getting a little faster.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This chip</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combined </a:t>
            </a:r>
            <a:r>
              <a:rPr lang="en-US" sz="1200" b="0" i="0" u="none" strike="noStrike" kern="1200" dirty="0" smtClean="0">
                <a:solidFill>
                  <a:schemeClr val="tx1"/>
                </a:solidFill>
                <a:latin typeface="+mn-lt"/>
                <a:ea typeface="+mn-ea"/>
                <a:cs typeface="+mn-cs"/>
                <a:hlinkClick r:id="rId3" tooltip="Random access memory"/>
              </a:rPr>
              <a:t>RAM</a:t>
            </a:r>
            <a:r>
              <a:rPr lang="en-US" sz="1200" b="0" i="0" kern="1200" dirty="0" smtClean="0">
                <a:solidFill>
                  <a:schemeClr val="tx1"/>
                </a:solidFill>
                <a:latin typeface="+mn-lt"/>
                <a:ea typeface="+mn-ea"/>
                <a:cs typeface="+mn-cs"/>
              </a:rPr>
              <a:t> and </a:t>
            </a:r>
            <a:r>
              <a:rPr lang="en-US" sz="1200" b="0" i="0" u="none" strike="noStrike" kern="1200" dirty="0" smtClean="0">
                <a:solidFill>
                  <a:schemeClr val="tx1"/>
                </a:solidFill>
                <a:latin typeface="+mn-lt"/>
                <a:ea typeface="+mn-ea"/>
                <a:cs typeface="+mn-cs"/>
                <a:hlinkClick r:id="rId4" tooltip="Read only memory"/>
              </a:rPr>
              <a:t>ROM</a:t>
            </a:r>
            <a:r>
              <a:rPr lang="en-US" sz="1200" b="0" i="0" kern="1200" dirty="0" smtClean="0">
                <a:solidFill>
                  <a:schemeClr val="tx1"/>
                </a:solidFill>
                <a:latin typeface="+mn-lt"/>
                <a:ea typeface="+mn-ea"/>
                <a:cs typeface="+mn-cs"/>
              </a:rPr>
              <a:t> on the same chip. This was a big deal.</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Microcontrollers are used in automatically controlled products and devices, such as automobile engine control systems, implantable medical devices, remote controls, office machines, appliances, power tools, toys and other </a:t>
            </a:r>
            <a:r>
              <a:rPr lang="en-US" sz="1200" b="0" i="0" u="none" strike="noStrike" kern="1200" dirty="0" smtClean="0">
                <a:solidFill>
                  <a:schemeClr val="tx1"/>
                </a:solidFill>
                <a:latin typeface="+mn-lt"/>
                <a:ea typeface="+mn-ea"/>
                <a:cs typeface="+mn-cs"/>
                <a:hlinkClick r:id="rId3" tooltip="Embedded system"/>
              </a:rPr>
              <a:t>embedded systems</a:t>
            </a:r>
            <a:r>
              <a:rPr lang="en-US" sz="1200" b="0" i="0" kern="1200" dirty="0" smtClean="0">
                <a:solidFill>
                  <a:schemeClr val="tx1"/>
                </a:solidFill>
                <a:latin typeface="+mn-lt"/>
                <a:ea typeface="+mn-ea"/>
                <a:cs typeface="+mn-cs"/>
              </a:rPr>
              <a:t>. </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So that</a:t>
            </a:r>
            <a:r>
              <a:rPr lang="en-US" sz="1200" b="0" i="0" kern="1200" baseline="0" dirty="0" smtClean="0">
                <a:solidFill>
                  <a:schemeClr val="tx1"/>
                </a:solidFill>
                <a:latin typeface="+mn-lt"/>
                <a:ea typeface="+mn-ea"/>
                <a:cs typeface="+mn-cs"/>
              </a:rPr>
              <a:t> </a:t>
            </a:r>
            <a:r>
              <a:rPr lang="en-US" sz="1200" b="0" i="0" kern="1200" baseline="0" dirty="0" err="1" smtClean="0">
                <a:solidFill>
                  <a:schemeClr val="tx1"/>
                </a:solidFill>
                <a:latin typeface="+mn-lt"/>
                <a:ea typeface="+mn-ea"/>
                <a:cs typeface="+mn-cs"/>
              </a:rPr>
              <a:t>ingenius</a:t>
            </a:r>
            <a:r>
              <a:rPr lang="en-US" sz="1200" b="0" i="0" kern="1200" baseline="0" dirty="0" smtClean="0">
                <a:solidFill>
                  <a:schemeClr val="tx1"/>
                </a:solidFill>
                <a:latin typeface="+mn-lt"/>
                <a:ea typeface="+mn-ea"/>
                <a:cs typeface="+mn-cs"/>
              </a:rPr>
              <a:t> device in your pocket that you use for </a:t>
            </a:r>
            <a:r>
              <a:rPr lang="en-US" sz="1200" b="0" i="0" kern="1200" baseline="0" dirty="0" err="1" smtClean="0">
                <a:solidFill>
                  <a:schemeClr val="tx1"/>
                </a:solidFill>
                <a:latin typeface="+mn-lt"/>
                <a:ea typeface="+mn-ea"/>
                <a:cs typeface="+mn-cs"/>
              </a:rPr>
              <a:t>flappy</a:t>
            </a:r>
            <a:r>
              <a:rPr lang="en-US" sz="1200" b="0" i="0" kern="1200" baseline="0" dirty="0" smtClean="0">
                <a:solidFill>
                  <a:schemeClr val="tx1"/>
                </a:solidFill>
                <a:latin typeface="+mn-lt"/>
                <a:ea typeface="+mn-ea"/>
                <a:cs typeface="+mn-cs"/>
              </a:rPr>
              <a:t> bird is a microcontroller in and of itself.</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Arduino is a microcontroller</a:t>
            </a:r>
          </a:p>
          <a:p>
            <a:r>
              <a:rPr lang="en-US" sz="1200" b="1" i="0" kern="1200" dirty="0" smtClean="0">
                <a:solidFill>
                  <a:schemeClr val="tx1"/>
                </a:solidFill>
                <a:latin typeface="+mn-lt"/>
                <a:ea typeface="+mn-ea"/>
                <a:cs typeface="+mn-cs"/>
              </a:rPr>
              <a:t>Arduino</a:t>
            </a:r>
            <a:r>
              <a:rPr lang="en-US" sz="1200" b="0" i="0" kern="1200" dirty="0" smtClean="0">
                <a:solidFill>
                  <a:schemeClr val="tx1"/>
                </a:solidFill>
                <a:latin typeface="+mn-lt"/>
                <a:ea typeface="+mn-ea"/>
                <a:cs typeface="+mn-cs"/>
              </a:rPr>
              <a:t> is an open-source electronics platform based on easy-to-use hardware and software. It's intended for anyone making interactive projects</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Another look at what</a:t>
            </a:r>
            <a:r>
              <a:rPr lang="en-US" baseline="0" dirty="0" smtClean="0"/>
              <a:t> we can build.</a:t>
            </a:r>
          </a:p>
          <a:p>
            <a:r>
              <a:rPr lang="en-US" baseline="0" dirty="0" smtClean="0"/>
              <a:t>In this case this is an Arduino board built for a drum kit.</a:t>
            </a:r>
          </a:p>
          <a:p>
            <a:r>
              <a:rPr lang="en-US" baseline="0" dirty="0" smtClean="0"/>
              <a:t>Because the chip is all that’s needed, we can create a lot of hobby boards that can be used for something else.</a:t>
            </a:r>
          </a:p>
          <a:p>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Typically microcontroller programs must fit in the available on-chip program memory, since it would be costly to provide a system with external, expandable, memory. Compilers and assemblers are used to convert high-level language and assembler language codes into a compact </a:t>
            </a:r>
            <a:r>
              <a:rPr lang="en-US" sz="1200" b="0" i="0" u="none" strike="noStrike" kern="1200" dirty="0" smtClean="0">
                <a:solidFill>
                  <a:schemeClr val="tx1"/>
                </a:solidFill>
                <a:latin typeface="+mn-lt"/>
                <a:ea typeface="+mn-ea"/>
                <a:cs typeface="+mn-cs"/>
                <a:hlinkClick r:id="rId3" tooltip="Machine code"/>
              </a:rPr>
              <a:t>machine code</a:t>
            </a:r>
            <a:r>
              <a:rPr lang="en-US" sz="1200" b="0" i="0" kern="1200" dirty="0" smtClean="0">
                <a:solidFill>
                  <a:schemeClr val="tx1"/>
                </a:solidFill>
                <a:latin typeface="+mn-lt"/>
                <a:ea typeface="+mn-ea"/>
                <a:cs typeface="+mn-cs"/>
              </a:rPr>
              <a:t> for storage in the microcontroller's memory.</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latin typeface="+mn-lt"/>
                <a:ea typeface="+mn-ea"/>
                <a:cs typeface="+mn-cs"/>
              </a:rPr>
              <a:t>A </a:t>
            </a:r>
            <a:r>
              <a:rPr lang="en-US" sz="1200" b="1" i="0" kern="1200" dirty="0" smtClean="0">
                <a:solidFill>
                  <a:schemeClr val="tx1"/>
                </a:solidFill>
                <a:latin typeface="+mn-lt"/>
                <a:ea typeface="+mn-ea"/>
                <a:cs typeface="+mn-cs"/>
              </a:rPr>
              <a:t>compiler</a:t>
            </a:r>
            <a:r>
              <a:rPr lang="en-US" sz="1200" b="0" i="0" kern="1200" dirty="0" smtClean="0">
                <a:solidFill>
                  <a:schemeClr val="tx1"/>
                </a:solidFill>
                <a:latin typeface="+mn-lt"/>
                <a:ea typeface="+mn-ea"/>
                <a:cs typeface="+mn-cs"/>
              </a:rPr>
              <a:t> is a computer program (or set of programs) that transforms source code written in a programming language (the source language) into another computer language (the target language, often having a binary form known as object code)</a:t>
            </a:r>
            <a:endParaRPr lang="en-US" dirty="0"/>
          </a:p>
        </p:txBody>
      </p:sp>
      <p:sp>
        <p:nvSpPr>
          <p:cNvPr id="4" name="Slide Number Placeholder 3"/>
          <p:cNvSpPr>
            <a:spLocks noGrp="1"/>
          </p:cNvSpPr>
          <p:nvPr>
            <p:ph type="sldNum" sz="quarter" idx="10"/>
          </p:nvPr>
        </p:nvSpPr>
        <p:spPr/>
        <p:txBody>
          <a:bodyPr/>
          <a:lstStyle/>
          <a:p>
            <a:fld id="{47F8C6D4-BD6D-4366-A6D1-2DD8FBC72F37}"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705600" y="4206240"/>
            <a:ext cx="960120" cy="457200"/>
          </a:xfrm>
        </p:spPr>
        <p:txBody>
          <a:bodyPr/>
          <a:lstStyle/>
          <a:p>
            <a:fld id="{5667D8DD-10D4-4BEF-9E0A-9C99884F0517}" type="datetimeFigureOut">
              <a:rPr lang="en-US" smtClean="0"/>
              <a:pPr/>
              <a:t>9/11/2015</a:t>
            </a:fld>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5053A99A-DBCF-4430-B19A-0B56EBF24731}"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667D8DD-10D4-4BEF-9E0A-9C99884F0517}" type="datetimeFigureOut">
              <a:rPr lang="en-US" smtClean="0"/>
              <a:pPr/>
              <a:t>9/11/2015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667D8DD-10D4-4BEF-9E0A-9C99884F0517}" type="datetimeFigureOut">
              <a:rPr lang="en-US" smtClean="0"/>
              <a:pPr/>
              <a:t>9/11/2015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667D8DD-10D4-4BEF-9E0A-9C99884F0517}" type="datetimeFigureOut">
              <a:rPr lang="en-US" smtClean="0"/>
              <a:pPr/>
              <a:t>9/11/2015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5667D8DD-10D4-4BEF-9E0A-9C99884F0517}" type="datetimeFigureOut">
              <a:rPr lang="en-US" smtClean="0"/>
              <a:pPr/>
              <a:t>9/11/2015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5667D8DD-10D4-4BEF-9E0A-9C99884F0517}" type="datetimeFigureOut">
              <a:rPr lang="en-US" smtClean="0"/>
              <a:pPr/>
              <a:t>9/11/2015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Date Placeholder 25"/>
          <p:cNvSpPr>
            <a:spLocks noGrp="1"/>
          </p:cNvSpPr>
          <p:nvPr>
            <p:ph type="dt" sz="half" idx="10"/>
          </p:nvPr>
        </p:nvSpPr>
        <p:spPr/>
        <p:txBody>
          <a:bodyPr rtlCol="0"/>
          <a:lstStyle/>
          <a:p>
            <a:fld id="{5667D8DD-10D4-4BEF-9E0A-9C99884F0517}" type="datetimeFigureOut">
              <a:rPr lang="en-US" smtClean="0"/>
              <a:pPr/>
              <a:t>9/11/2015</a:t>
            </a:fld>
            <a:endParaRPr lang="en-US"/>
          </a:p>
        </p:txBody>
      </p:sp>
      <p:sp>
        <p:nvSpPr>
          <p:cNvPr id="27" name="Slide Number Placeholder 26"/>
          <p:cNvSpPr>
            <a:spLocks noGrp="1"/>
          </p:cNvSpPr>
          <p:nvPr>
            <p:ph type="sldNum" sz="quarter" idx="11"/>
          </p:nvPr>
        </p:nvSpPr>
        <p:spPr/>
        <p:txBody>
          <a:bodyPr rtlCol="0"/>
          <a:lstStyle/>
          <a:p>
            <a:fld id="{5053A99A-DBCF-4430-B19A-0B56EBF24731}" type="slidenum">
              <a:rPr lang="en-US" smtClean="0"/>
              <a:pPr/>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a:xfrm>
            <a:off x="6583680" y="612648"/>
            <a:ext cx="957264" cy="457200"/>
          </a:xfrm>
        </p:spPr>
        <p:txBody>
          <a:bodyPr/>
          <a:lstStyle/>
          <a:p>
            <a:fld id="{5667D8DD-10D4-4BEF-9E0A-9C99884F0517}" type="datetimeFigureOut">
              <a:rPr lang="en-US" smtClean="0"/>
              <a:pPr/>
              <a:t>9/11/2015</a:t>
            </a:fld>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5053A99A-DBCF-4430-B19A-0B56EBF24731}"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67D8DD-10D4-4BEF-9E0A-9C99884F0517}" type="datetimeFigureOut">
              <a:rPr lang="en-US" smtClean="0"/>
              <a:pPr/>
              <a:t>9/11/2015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5667D8DD-10D4-4BEF-9E0A-9C99884F0517}" type="datetimeFigureOut">
              <a:rPr lang="en-US" smtClean="0"/>
              <a:pPr/>
              <a:t>9/11/2015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667D8DD-10D4-4BEF-9E0A-9C99884F0517}" type="datetimeFigureOut">
              <a:rPr lang="en-US" smtClean="0"/>
              <a:pPr/>
              <a:t>9/11/2015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53A99A-DBCF-4430-B19A-0B56EBF2473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5667D8DD-10D4-4BEF-9E0A-9C99884F0517}" type="datetimeFigureOut">
              <a:rPr lang="en-US" smtClean="0"/>
              <a:pPr/>
              <a:t>9/11/2015</a:t>
            </a:fld>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5053A99A-DBCF-4430-B19A-0B56EBF2473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Machine_cod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en.wikipedia.org/wiki/Central_processing_uni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Integrated_circuit" TargetMode="External"/><Relationship Id="rId7" Type="http://schemas.openxmlformats.org/officeDocument/2006/relationships/image" Target="../media/image4.jpeg"/><Relationship Id="rId2" Type="http://schemas.openxmlformats.org/officeDocument/2006/relationships/hyperlink" Target="https://en.wikipedia.org/wiki/Computer"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en.wikipedia.org/wiki/Input/output"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4-bit" TargetMode="External"/><Relationship Id="rId7"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en.wikipedia.org/wiki/Kilohertz" TargetMode="External"/><Relationship Id="rId5" Type="http://schemas.openxmlformats.org/officeDocument/2006/relationships/hyperlink" Target="https://en.wikipedia.org/wiki/Clock_rate" TargetMode="External"/><Relationship Id="rId4" Type="http://schemas.openxmlformats.org/officeDocument/2006/relationships/hyperlink" Target="https://en.wikipedia.org/wiki/Intel_400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Intel_8008"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hyperlink" Target="https://en.wikipedia.org/wiki/Clock_rat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Texas_Instrument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hyperlink" Target="https://en.wikipedia.org/wiki/Read_only_memory" TargetMode="External"/><Relationship Id="rId4" Type="http://schemas.openxmlformats.org/officeDocument/2006/relationships/hyperlink" Target="https://en.wikipedia.org/wiki/Random_access_memor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990601"/>
            <a:ext cx="8458200" cy="2881312"/>
          </a:xfrm>
        </p:spPr>
        <p:txBody>
          <a:bodyPr>
            <a:normAutofit/>
          </a:bodyPr>
          <a:lstStyle/>
          <a:p>
            <a:pPr algn="ctr"/>
            <a:r>
              <a:rPr lang="en-US" sz="3600" dirty="0" smtClean="0"/>
              <a:t>IF I ONLY HAD A BRAIN</a:t>
            </a:r>
            <a:br>
              <a:rPr lang="en-US" sz="3600" dirty="0" smtClean="0"/>
            </a:br>
            <a:r>
              <a:rPr lang="en-US" sz="3600" dirty="0" smtClean="0"/>
              <a:t>THE MICROCONTROLLER</a:t>
            </a:r>
            <a:br>
              <a:rPr lang="en-US" sz="3600" dirty="0" smtClean="0"/>
            </a:br>
            <a:endParaRPr lang="en-US" sz="3600" dirty="0"/>
          </a:p>
        </p:txBody>
      </p:sp>
      <p:sp>
        <p:nvSpPr>
          <p:cNvPr id="3" name="Subtitle 2"/>
          <p:cNvSpPr>
            <a:spLocks noGrp="1"/>
          </p:cNvSpPr>
          <p:nvPr>
            <p:ph type="subTitle" idx="1"/>
          </p:nvPr>
        </p:nvSpPr>
        <p:spPr>
          <a:xfrm>
            <a:off x="2133600" y="4648200"/>
            <a:ext cx="4953000" cy="1752600"/>
          </a:xfrm>
        </p:spPr>
        <p:txBody>
          <a:bodyPr/>
          <a:lstStyle/>
          <a:p>
            <a:pPr algn="ctr"/>
            <a:r>
              <a:rPr lang="en-US" dirty="0" smtClean="0"/>
              <a:t>“IT LIVES!!!!”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to="" calcmode="lin" valueType="num">
                                      <p:cBhvr>
                                        <p:cTn id="7" dur="1" fill="hold"/>
                                        <p:tgtEl>
                                          <p:spTgt spid="2"/>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to="" calcmode="lin" valueType="num">
                                      <p:cBhvr>
                                        <p:cTn id="11" dur="1" fill="hold"/>
                                        <p:tgtEl>
                                          <p:spTgt spid="3">
                                            <p:txEl>
                                              <p:pRg st="0" end="0"/>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Programming</a:t>
            </a:r>
            <a:endParaRPr lang="en-US" dirty="0"/>
          </a:p>
        </p:txBody>
      </p:sp>
      <p:sp>
        <p:nvSpPr>
          <p:cNvPr id="3" name="Content Placeholder 2"/>
          <p:cNvSpPr>
            <a:spLocks noGrp="1"/>
          </p:cNvSpPr>
          <p:nvPr>
            <p:ph idx="1"/>
          </p:nvPr>
        </p:nvSpPr>
        <p:spPr>
          <a:xfrm>
            <a:off x="4876800" y="2286000"/>
            <a:ext cx="4267200" cy="4325112"/>
          </a:xfrm>
        </p:spPr>
        <p:txBody>
          <a:bodyPr/>
          <a:lstStyle/>
          <a:p>
            <a:r>
              <a:rPr lang="en-US" dirty="0" smtClean="0"/>
              <a:t>Typically  programs must fit in the available on-chip program memory</a:t>
            </a:r>
          </a:p>
          <a:p>
            <a:r>
              <a:rPr lang="en-US" dirty="0" smtClean="0"/>
              <a:t>Compilers and assemblers convert high-level language to a compact </a:t>
            </a:r>
            <a:r>
              <a:rPr lang="en-US" dirty="0" smtClean="0">
                <a:hlinkClick r:id="rId3" tooltip="Machine code"/>
              </a:rPr>
              <a:t>machine code</a:t>
            </a:r>
            <a:endParaRPr lang="en-US" dirty="0"/>
          </a:p>
        </p:txBody>
      </p:sp>
      <p:pic>
        <p:nvPicPr>
          <p:cNvPr id="16386" name="Picture 2" descr="https://encrypted-tbn2.gstatic.com/images?q=tbn:ANd9GcQYctTvJClSi5GTBTB9f6OW_6cRlpwRvqoGrP-A7aKDtx05t7Hx"/>
          <p:cNvPicPr>
            <a:picLocks noChangeAspect="1" noChangeArrowheads="1"/>
          </p:cNvPicPr>
          <p:nvPr/>
        </p:nvPicPr>
        <p:blipFill>
          <a:blip r:embed="rId4"/>
          <a:srcRect/>
          <a:stretch>
            <a:fillRect/>
          </a:stretch>
        </p:blipFill>
        <p:spPr bwMode="auto">
          <a:xfrm>
            <a:off x="76200" y="2514600"/>
            <a:ext cx="4724400" cy="3589081"/>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nodeType="afterEffect">
                                  <p:stCondLst>
                                    <p:cond delay="0"/>
                                  </p:stCondLst>
                                  <p:childTnLst>
                                    <p:set>
                                      <p:cBhvr>
                                        <p:cTn id="6" dur="1" fill="hold">
                                          <p:stCondLst>
                                            <p:cond delay="0"/>
                                          </p:stCondLst>
                                        </p:cTn>
                                        <p:tgtEl>
                                          <p:spTgt spid="16386"/>
                                        </p:tgtEl>
                                        <p:attrNameLst>
                                          <p:attrName>style.visibility</p:attrName>
                                        </p:attrNameLst>
                                      </p:cBhvr>
                                      <p:to>
                                        <p:strVal val="visible"/>
                                      </p:to>
                                    </p:set>
                                    <p:anim calcmode="lin" valueType="num">
                                      <p:cBhvr>
                                        <p:cTn id="7" dur="1000" fill="hold"/>
                                        <p:tgtEl>
                                          <p:spTgt spid="16386"/>
                                        </p:tgtEl>
                                        <p:attrNameLst>
                                          <p:attrName>ppt_x</p:attrName>
                                        </p:attrNameLst>
                                      </p:cBhvr>
                                      <p:tavLst>
                                        <p:tav tm="0">
                                          <p:val>
                                            <p:strVal val="#ppt_x-.2"/>
                                          </p:val>
                                        </p:tav>
                                        <p:tav tm="100000">
                                          <p:val>
                                            <p:strVal val="#ppt_x"/>
                                          </p:val>
                                        </p:tav>
                                      </p:tavLst>
                                    </p:anim>
                                    <p:anim calcmode="lin" valueType="num">
                                      <p:cBhvr>
                                        <p:cTn id="8" dur="1000" fill="hold"/>
                                        <p:tgtEl>
                                          <p:spTgt spid="1638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6386"/>
                                        </p:tgtEl>
                                      </p:cBhvr>
                                    </p:animEffect>
                                  </p:childTnLst>
                                </p:cTn>
                              </p:par>
                            </p:childTnLst>
                          </p:cTn>
                        </p:par>
                        <p:par>
                          <p:cTn id="10" fill="hold">
                            <p:stCondLst>
                              <p:cond delay="1000"/>
                            </p:stCondLst>
                            <p:childTnLst>
                              <p:par>
                                <p:cTn id="11" presetID="24"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to="" calcmode="lin" valueType="num">
                                      <p:cBhvr>
                                        <p:cTn id="13" dur="1" fill="hold"/>
                                        <p:tgtEl>
                                          <p:spTgt spid="3">
                                            <p:txEl>
                                              <p:pRg st="0" end="0"/>
                                            </p:txEl>
                                          </p:spTgt>
                                        </p:tgtEl>
                                        <p:attrNameLst>
                                          <p:attrName/>
                                        </p:attrNameLst>
                                      </p:cBhvr>
                                    </p:anim>
                                  </p:childTnLst>
                                </p:cTn>
                              </p:par>
                            </p:childTnLst>
                          </p:cTn>
                        </p:par>
                        <p:par>
                          <p:cTn id="14" fill="hold">
                            <p:stCondLst>
                              <p:cond delay="1000"/>
                            </p:stCondLst>
                            <p:childTnLst>
                              <p:par>
                                <p:cTn id="15" presetID="24" presetClass="entr" presetSubtype="0"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to="" calcmode="lin" valueType="num">
                                      <p:cBhvr>
                                        <p:cTn id="17" dur="1" fill="hold"/>
                                        <p:tgtEl>
                                          <p:spTgt spid="3">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Compilers</a:t>
            </a:r>
            <a:endParaRPr lang="en-US" dirty="0"/>
          </a:p>
        </p:txBody>
      </p:sp>
      <p:sp>
        <p:nvSpPr>
          <p:cNvPr id="3" name="Content Placeholder 2"/>
          <p:cNvSpPr>
            <a:spLocks noGrp="1"/>
          </p:cNvSpPr>
          <p:nvPr>
            <p:ph idx="1"/>
          </p:nvPr>
        </p:nvSpPr>
        <p:spPr>
          <a:xfrm>
            <a:off x="457200" y="2249424"/>
            <a:ext cx="4038600" cy="4325112"/>
          </a:xfrm>
        </p:spPr>
        <p:txBody>
          <a:bodyPr/>
          <a:lstStyle/>
          <a:p>
            <a:r>
              <a:rPr lang="en-US" dirty="0" smtClean="0"/>
              <a:t>transforms source code</a:t>
            </a:r>
          </a:p>
          <a:p>
            <a:r>
              <a:rPr lang="en-US" dirty="0" smtClean="0"/>
              <a:t>Often into binary</a:t>
            </a:r>
            <a:endParaRPr lang="en-US" dirty="0"/>
          </a:p>
        </p:txBody>
      </p:sp>
      <p:sp>
        <p:nvSpPr>
          <p:cNvPr id="77826" name="AutoShape 2" descr="Image result for what are Compiler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77828" name="Picture 4" descr="https://upload.wikimedia.org/wikipedia/commons/thumb/6/6b/Compiler.svg/2000px-Compiler.svg.png"/>
          <p:cNvPicPr>
            <a:picLocks noChangeAspect="1" noChangeArrowheads="1"/>
          </p:cNvPicPr>
          <p:nvPr/>
        </p:nvPicPr>
        <p:blipFill>
          <a:blip r:embed="rId3"/>
          <a:srcRect/>
          <a:stretch>
            <a:fillRect/>
          </a:stretch>
        </p:blipFill>
        <p:spPr bwMode="auto">
          <a:xfrm>
            <a:off x="3886200" y="685800"/>
            <a:ext cx="5181600" cy="5852619"/>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7828"/>
                                        </p:tgtEl>
                                        <p:attrNameLst>
                                          <p:attrName>style.visibility</p:attrName>
                                        </p:attrNameLst>
                                      </p:cBhvr>
                                      <p:to>
                                        <p:strVal val="visible"/>
                                      </p:to>
                                    </p:set>
                                    <p:animEffect transition="in" filter="fade">
                                      <p:cBhvr>
                                        <p:cTn id="7" dur="1000"/>
                                        <p:tgtEl>
                                          <p:spTgt spid="77828"/>
                                        </p:tgtEl>
                                      </p:cBhvr>
                                    </p:animEffect>
                                    <p:anim calcmode="lin" valueType="num">
                                      <p:cBhvr>
                                        <p:cTn id="8" dur="1000" fill="hold"/>
                                        <p:tgtEl>
                                          <p:spTgt spid="77828"/>
                                        </p:tgtEl>
                                        <p:attrNameLst>
                                          <p:attrName>ppt_x</p:attrName>
                                        </p:attrNameLst>
                                      </p:cBhvr>
                                      <p:tavLst>
                                        <p:tav tm="0">
                                          <p:val>
                                            <p:strVal val="#ppt_x"/>
                                          </p:val>
                                        </p:tav>
                                        <p:tav tm="100000">
                                          <p:val>
                                            <p:strVal val="#ppt_x"/>
                                          </p:val>
                                        </p:tav>
                                      </p:tavLst>
                                    </p:anim>
                                    <p:anim calcmode="lin" valueType="num">
                                      <p:cBhvr>
                                        <p:cTn id="9" dur="900" decel="100000" fill="hold"/>
                                        <p:tgtEl>
                                          <p:spTgt spid="7782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782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4"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to="" calcmode="lin" valueType="num">
                                      <p:cBhvr>
                                        <p:cTn id="14" dur="1" fill="hold"/>
                                        <p:tgtEl>
                                          <p:spTgt spid="3">
                                            <p:txEl>
                                              <p:pRg st="0" end="0"/>
                                            </p:txEl>
                                          </p:spTgt>
                                        </p:tgtEl>
                                        <p:attrNameLst>
                                          <p:attrName/>
                                        </p:attrNameLst>
                                      </p:cBhvr>
                                    </p:anim>
                                  </p:childTnLst>
                                </p:cTn>
                              </p:par>
                            </p:childTnLst>
                          </p:cTn>
                        </p:par>
                        <p:par>
                          <p:cTn id="15" fill="hold">
                            <p:stCondLst>
                              <p:cond delay="1000"/>
                            </p:stCondLst>
                            <p:childTnLst>
                              <p:par>
                                <p:cTn id="16" presetID="24" presetClass="entr" presetSubtype="0" fill="hold" grpId="0"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to="" calcmode="lin" valueType="num">
                                      <p:cBhvr>
                                        <p:cTn id="18" dur="1" fill="hold"/>
                                        <p:tgtEl>
                                          <p:spTgt spid="3">
                                            <p:txEl>
                                              <p:pRg st="1" end="1"/>
                                            </p:txEl>
                                          </p:spTgt>
                                        </p:tgtEl>
                                        <p:attrNameLst>
                                          <p:attrName/>
                                        </p:attrNameLst>
                                      </p:cBhvr>
                                    </p:anim>
                                  </p:childTnLst>
                                </p:cTn>
                              </p:par>
                            </p:childTnLst>
                          </p:cTn>
                        </p:par>
                        <p:par>
                          <p:cTn id="19" fill="hold">
                            <p:stCondLst>
                              <p:cond delay="1000"/>
                            </p:stCondLst>
                            <p:childTnLst>
                              <p:par>
                                <p:cTn id="20" presetID="24" presetClass="entr" presetSubtype="0" fill="hold" grpId="0" nodeType="afterEffect" nodePh="1">
                                  <p:stCondLst>
                                    <p:cond delay="0"/>
                                  </p:stCondLst>
                                  <p:endCondLst>
                                    <p:cond evt="begin" delay="0">
                                      <p:tn val="20"/>
                                    </p:cond>
                                  </p:endCondLst>
                                  <p:childTnLst>
                                    <p:set>
                                      <p:cBhvr>
                                        <p:cTn id="21" dur="1" fill="hold">
                                          <p:stCondLst>
                                            <p:cond delay="0"/>
                                          </p:stCondLst>
                                        </p:cTn>
                                        <p:tgtEl>
                                          <p:spTgt spid="77826"/>
                                        </p:tgtEl>
                                        <p:attrNameLst>
                                          <p:attrName>style.visibility</p:attrName>
                                        </p:attrNameLst>
                                      </p:cBhvr>
                                      <p:to>
                                        <p:strVal val="visible"/>
                                      </p:to>
                                    </p:set>
                                    <p:anim to="" calcmode="lin" valueType="num">
                                      <p:cBhvr>
                                        <p:cTn id="22" dur="1" fill="hold"/>
                                        <p:tgtEl>
                                          <p:spTgt spid="77826"/>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78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Embedded Systems</a:t>
            </a:r>
            <a:endParaRPr lang="en-US" dirty="0"/>
          </a:p>
        </p:txBody>
      </p:sp>
      <p:sp>
        <p:nvSpPr>
          <p:cNvPr id="3" name="Content Placeholder 2"/>
          <p:cNvSpPr>
            <a:spLocks noGrp="1"/>
          </p:cNvSpPr>
          <p:nvPr>
            <p:ph idx="1"/>
          </p:nvPr>
        </p:nvSpPr>
        <p:spPr>
          <a:xfrm>
            <a:off x="457200" y="2249424"/>
            <a:ext cx="4114800" cy="4325112"/>
          </a:xfrm>
        </p:spPr>
        <p:txBody>
          <a:bodyPr/>
          <a:lstStyle/>
          <a:p>
            <a:r>
              <a:rPr lang="en-US" dirty="0" smtClean="0"/>
              <a:t>read sensors that produce analog signals</a:t>
            </a:r>
          </a:p>
          <a:p>
            <a:r>
              <a:rPr lang="en-US" dirty="0" smtClean="0"/>
              <a:t>ADC converts incoming data that  a processor can recognize</a:t>
            </a:r>
          </a:p>
        </p:txBody>
      </p:sp>
      <p:pic>
        <p:nvPicPr>
          <p:cNvPr id="76802" name="Picture 2"/>
          <p:cNvPicPr>
            <a:picLocks noChangeAspect="1" noChangeArrowheads="1"/>
          </p:cNvPicPr>
          <p:nvPr/>
        </p:nvPicPr>
        <p:blipFill>
          <a:blip r:embed="rId3"/>
          <a:srcRect/>
          <a:stretch>
            <a:fillRect/>
          </a:stretch>
        </p:blipFill>
        <p:spPr bwMode="auto">
          <a:xfrm>
            <a:off x="4876800" y="2362200"/>
            <a:ext cx="3973633" cy="3783637"/>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nodeType="afterEffect">
                                  <p:stCondLst>
                                    <p:cond delay="0"/>
                                  </p:stCondLst>
                                  <p:childTnLst>
                                    <p:set>
                                      <p:cBhvr>
                                        <p:cTn id="6" dur="1" fill="hold">
                                          <p:stCondLst>
                                            <p:cond delay="0"/>
                                          </p:stCondLst>
                                        </p:cTn>
                                        <p:tgtEl>
                                          <p:spTgt spid="76802"/>
                                        </p:tgtEl>
                                        <p:attrNameLst>
                                          <p:attrName>style.visibility</p:attrName>
                                        </p:attrNameLst>
                                      </p:cBhvr>
                                      <p:to>
                                        <p:strVal val="visible"/>
                                      </p:to>
                                    </p:set>
                                    <p:anim to="" calcmode="lin" valueType="num">
                                      <p:cBhvr>
                                        <p:cTn id="7" dur="1" fill="hold"/>
                                        <p:tgtEl>
                                          <p:spTgt spid="76802"/>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to="" calcmode="lin" valueType="num">
                                      <p:cBhvr>
                                        <p:cTn id="11" dur="1" fill="hold"/>
                                        <p:tgtEl>
                                          <p:spTgt spid="3">
                                            <p:txEl>
                                              <p:pRg st="0" end="0"/>
                                            </p:txEl>
                                          </p:spTgt>
                                        </p:tgtEl>
                                        <p:attrNameLst>
                                          <p:attrName/>
                                        </p:attrNameLst>
                                      </p:cBhvr>
                                    </p:anim>
                                  </p:childTnLst>
                                </p:cTn>
                              </p:par>
                            </p:childTnLst>
                          </p:cTn>
                        </p:par>
                        <p:par>
                          <p:cTn id="12" fill="hold">
                            <p:stCondLst>
                              <p:cond delay="0"/>
                            </p:stCondLst>
                            <p:childTnLst>
                              <p:par>
                                <p:cTn id="13" presetID="24"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to="" calcmode="lin" valueType="num">
                                      <p:cBhvr>
                                        <p:cTn id="15" dur="1" fill="hold"/>
                                        <p:tgtEl>
                                          <p:spTgt spid="3">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Popular are these things</a:t>
            </a:r>
            <a:endParaRPr lang="en-US" dirty="0"/>
          </a:p>
        </p:txBody>
      </p:sp>
      <p:sp>
        <p:nvSpPr>
          <p:cNvPr id="3" name="Content Placeholder 2"/>
          <p:cNvSpPr>
            <a:spLocks noGrp="1"/>
          </p:cNvSpPr>
          <p:nvPr>
            <p:ph idx="1"/>
          </p:nvPr>
        </p:nvSpPr>
        <p:spPr/>
        <p:txBody>
          <a:bodyPr>
            <a:normAutofit fontScale="92500"/>
          </a:bodyPr>
          <a:lstStyle/>
          <a:p>
            <a:r>
              <a:rPr lang="en-US" dirty="0" smtClean="0"/>
              <a:t>In 2002, about 55% of all </a:t>
            </a:r>
            <a:r>
              <a:rPr lang="en-US" dirty="0" smtClean="0">
                <a:hlinkClick r:id="rId2" tooltip="Central processing unit"/>
              </a:rPr>
              <a:t>CPUs</a:t>
            </a:r>
            <a:r>
              <a:rPr lang="en-US" dirty="0" smtClean="0"/>
              <a:t> sold in the world were 8-bit microcontrollers and microprocessors</a:t>
            </a:r>
          </a:p>
          <a:p>
            <a:r>
              <a:rPr lang="en-US" dirty="0" smtClean="0"/>
              <a:t> two billion 8-bit microcontrollers were sold in 1997</a:t>
            </a:r>
          </a:p>
          <a:p>
            <a:r>
              <a:rPr lang="en-US" dirty="0" smtClean="0"/>
              <a:t>according to </a:t>
            </a:r>
            <a:r>
              <a:rPr lang="en-US" dirty="0" err="1" smtClean="0"/>
              <a:t>Semico</a:t>
            </a:r>
            <a:r>
              <a:rPr lang="en-US" dirty="0" smtClean="0"/>
              <a:t>, over four billion 8-bit microcontrollers were sold in 2006</a:t>
            </a:r>
          </a:p>
          <a:p>
            <a:r>
              <a:rPr lang="en-US" dirty="0" err="1" smtClean="0"/>
              <a:t>Semico</a:t>
            </a:r>
            <a:r>
              <a:rPr lang="en-US" dirty="0" smtClean="0"/>
              <a:t> has claimed the MCU market grew 36.5% in 2010 and 12% in 2011</a:t>
            </a:r>
          </a:p>
          <a:p>
            <a:endParaRPr lang="en-US" dirty="0" smtClean="0"/>
          </a:p>
          <a:p>
            <a:r>
              <a:rPr lang="en-US" dirty="0" smtClean="0"/>
              <a:t>Yeah this little monolithic chips are pretty popular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to="" calcmode="lin" valueType="num">
                                      <p:cBhvr>
                                        <p:cTn id="7" dur="1" fill="hold"/>
                                        <p:tgtEl>
                                          <p:spTgt spid="3">
                                            <p:txEl>
                                              <p:pRg st="0" end="0"/>
                                            </p:txEl>
                                          </p:spTgt>
                                        </p:tgtEl>
                                        <p:attrNameLst>
                                          <p:attrName/>
                                        </p:attrNameLst>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to="" calcmode="lin" valueType="num">
                                      <p:cBhvr>
                                        <p:cTn id="12" dur="1" fill="hold"/>
                                        <p:tgtEl>
                                          <p:spTgt spid="3">
                                            <p:txEl>
                                              <p:pRg st="1" end="1"/>
                                            </p:txEl>
                                          </p:spTgt>
                                        </p:tgtEl>
                                        <p:attrNameLst>
                                          <p:attrName/>
                                        </p:attrNameLst>
                                      </p:cBhvr>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to="" calcmode="lin" valueType="num">
                                      <p:cBhvr>
                                        <p:cTn id="17" dur="1" fill="hold"/>
                                        <p:tgtEl>
                                          <p:spTgt spid="3">
                                            <p:txEl>
                                              <p:pRg st="2" end="2"/>
                                            </p:txEl>
                                          </p:spTgt>
                                        </p:tgtEl>
                                        <p:attrNameLst>
                                          <p:attrName/>
                                        </p:attrNameLst>
                                      </p:cBhvr>
                                    </p:anim>
                                  </p:childTnLst>
                                </p:cTn>
                              </p:par>
                            </p:childTnLst>
                          </p:cTn>
                        </p:par>
                      </p:childTnLst>
                    </p:cTn>
                  </p:par>
                  <p:par>
                    <p:cTn id="18" fill="hold">
                      <p:stCondLst>
                        <p:cond delay="indefinite"/>
                      </p:stCondLst>
                      <p:childTnLst>
                        <p:par>
                          <p:cTn id="19" fill="hold">
                            <p:stCondLst>
                              <p:cond delay="0"/>
                            </p:stCondLst>
                            <p:childTnLst>
                              <p:par>
                                <p:cTn id="20" presetID="24"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to="" calcmode="lin" valueType="num">
                                      <p:cBhvr>
                                        <p:cTn id="22" dur="1" fill="hold"/>
                                        <p:tgtEl>
                                          <p:spTgt spid="3">
                                            <p:txEl>
                                              <p:pRg st="3" end="3"/>
                                            </p:txEl>
                                          </p:spTgt>
                                        </p:tgtEl>
                                        <p:attrNameLst>
                                          <p:attrName/>
                                        </p:attrNameLst>
                                      </p:cBhvr>
                                    </p:anim>
                                  </p:childTnLst>
                                </p:cTn>
                              </p:par>
                            </p:childTnLst>
                          </p:cTn>
                        </p:par>
                      </p:childTnLst>
                    </p:cTn>
                  </p:par>
                  <p:par>
                    <p:cTn id="23" fill="hold">
                      <p:stCondLst>
                        <p:cond delay="indefinite"/>
                      </p:stCondLst>
                      <p:childTnLst>
                        <p:par>
                          <p:cTn id="24" fill="hold">
                            <p:stCondLst>
                              <p:cond delay="0"/>
                            </p:stCondLst>
                            <p:childTnLst>
                              <p:par>
                                <p:cTn id="25" presetID="24"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to="" calcmode="lin" valueType="num">
                                      <p:cBhvr>
                                        <p:cTn id="27" dur="1" fill="hold"/>
                                        <p:tgtEl>
                                          <p:spTgt spid="3">
                                            <p:txEl>
                                              <p:pRg st="5" end="5"/>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the point?</a:t>
            </a:r>
            <a:endParaRPr lang="en-US" dirty="0"/>
          </a:p>
        </p:txBody>
      </p:sp>
      <p:sp>
        <p:nvSpPr>
          <p:cNvPr id="3" name="Content Placeholder 2"/>
          <p:cNvSpPr>
            <a:spLocks noGrp="1"/>
          </p:cNvSpPr>
          <p:nvPr>
            <p:ph idx="1"/>
          </p:nvPr>
        </p:nvSpPr>
        <p:spPr>
          <a:xfrm>
            <a:off x="457200" y="3657600"/>
            <a:ext cx="8229600" cy="2916936"/>
          </a:xfrm>
        </p:spPr>
        <p:txBody>
          <a:bodyPr/>
          <a:lstStyle/>
          <a:p>
            <a:pPr algn="ctr">
              <a:buNone/>
            </a:pPr>
            <a:r>
              <a:rPr lang="en-US" dirty="0" smtClean="0"/>
              <a:t>AUTOMATION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to="" calcmode="lin" valueType="num">
                                      <p:cBhvr>
                                        <p:cTn id="7" dur="1" fill="hold"/>
                                        <p:tgtEl>
                                          <p:spTgt spid="2"/>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to="" calcmode="lin" valueType="num">
                                      <p:cBhvr>
                                        <p:cTn id="11" dur="1" fill="hold"/>
                                        <p:tgtEl>
                                          <p:spTgt spid="3">
                                            <p:txEl>
                                              <p:pRg st="0" end="0"/>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9416"/>
            <a:ext cx="7543800" cy="2733984"/>
          </a:xfrm>
        </p:spPr>
        <p:txBody>
          <a:bodyPr>
            <a:normAutofit fontScale="92500"/>
          </a:bodyPr>
          <a:lstStyle/>
          <a:p>
            <a:pPr algn="ctr">
              <a:buNone/>
            </a:pPr>
            <a:endParaRPr lang="en-US" dirty="0" smtClean="0"/>
          </a:p>
          <a:p>
            <a:pPr algn="ctr">
              <a:buNone/>
            </a:pPr>
            <a:r>
              <a:rPr lang="en-US" dirty="0" smtClean="0"/>
              <a:t>A </a:t>
            </a:r>
            <a:r>
              <a:rPr lang="en-US" b="1" dirty="0" smtClean="0"/>
              <a:t>microcontroller</a:t>
            </a:r>
            <a:r>
              <a:rPr lang="en-US" dirty="0" smtClean="0"/>
              <a:t> </a:t>
            </a:r>
          </a:p>
          <a:p>
            <a:pPr algn="ctr">
              <a:buNone/>
            </a:pPr>
            <a:r>
              <a:rPr lang="en-US" dirty="0" smtClean="0"/>
              <a:t>(sometimes abbreviated </a:t>
            </a:r>
            <a:r>
              <a:rPr lang="en-US" b="1" dirty="0" smtClean="0"/>
              <a:t>µC</a:t>
            </a:r>
            <a:r>
              <a:rPr lang="en-US" dirty="0" smtClean="0"/>
              <a:t>, </a:t>
            </a:r>
            <a:r>
              <a:rPr lang="en-US" b="1" dirty="0" err="1" smtClean="0"/>
              <a:t>uC</a:t>
            </a:r>
            <a:r>
              <a:rPr lang="en-US" dirty="0" smtClean="0"/>
              <a:t> or </a:t>
            </a:r>
            <a:r>
              <a:rPr lang="en-US" b="1" dirty="0" smtClean="0"/>
              <a:t>MCU</a:t>
            </a:r>
            <a:r>
              <a:rPr lang="en-US" dirty="0" smtClean="0"/>
              <a:t>) is a small </a:t>
            </a:r>
            <a:r>
              <a:rPr lang="en-US" dirty="0" smtClean="0">
                <a:hlinkClick r:id="rId2"/>
              </a:rPr>
              <a:t>computer</a:t>
            </a:r>
            <a:r>
              <a:rPr lang="en-US" dirty="0" smtClean="0"/>
              <a:t> on a single </a:t>
            </a:r>
            <a:r>
              <a:rPr lang="en-US" dirty="0" smtClean="0">
                <a:hlinkClick r:id="rId3"/>
              </a:rPr>
              <a:t>integrated circuit</a:t>
            </a:r>
            <a:r>
              <a:rPr lang="en-US" dirty="0" smtClean="0"/>
              <a:t> containing a processor core, memory, and programmable </a:t>
            </a:r>
            <a:r>
              <a:rPr lang="en-US" dirty="0" smtClean="0">
                <a:hlinkClick r:id="rId4"/>
              </a:rPr>
              <a:t>input/output</a:t>
            </a:r>
            <a:r>
              <a:rPr lang="en-US" dirty="0" smtClean="0"/>
              <a:t> peripherals. </a:t>
            </a:r>
            <a:endParaRPr lang="en-US" dirty="0"/>
          </a:p>
        </p:txBody>
      </p:sp>
      <p:sp>
        <p:nvSpPr>
          <p:cNvPr id="2" name="Title 1"/>
          <p:cNvSpPr>
            <a:spLocks noGrp="1"/>
          </p:cNvSpPr>
          <p:nvPr>
            <p:ph type="title"/>
          </p:nvPr>
        </p:nvSpPr>
        <p:spPr/>
        <p:txBody>
          <a:bodyPr>
            <a:normAutofit/>
          </a:bodyPr>
          <a:lstStyle/>
          <a:p>
            <a:pPr algn="ctr"/>
            <a:r>
              <a:rPr lang="en-US" dirty="0" smtClean="0"/>
              <a:t>What are microcontrollers?</a:t>
            </a:r>
            <a:endParaRPr lang="en-US" dirty="0"/>
          </a:p>
        </p:txBody>
      </p:sp>
      <p:pic>
        <p:nvPicPr>
          <p:cNvPr id="1027" name="Picture 3"/>
          <p:cNvPicPr>
            <a:picLocks noChangeAspect="1" noChangeArrowheads="1"/>
          </p:cNvPicPr>
          <p:nvPr/>
        </p:nvPicPr>
        <p:blipFill>
          <a:blip r:embed="rId5"/>
          <a:srcRect/>
          <a:stretch>
            <a:fillRect/>
          </a:stretch>
        </p:blipFill>
        <p:spPr bwMode="auto">
          <a:xfrm>
            <a:off x="0" y="4267200"/>
            <a:ext cx="3402841" cy="25908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6"/>
          <a:srcRect/>
          <a:stretch>
            <a:fillRect/>
          </a:stretch>
        </p:blipFill>
        <p:spPr bwMode="auto">
          <a:xfrm>
            <a:off x="3810000" y="4398617"/>
            <a:ext cx="2590800" cy="2459383"/>
          </a:xfrm>
          <a:prstGeom prst="rect">
            <a:avLst/>
          </a:prstGeom>
          <a:noFill/>
          <a:ln w="9525">
            <a:noFill/>
            <a:miter lim="800000"/>
            <a:headEnd/>
            <a:tailEnd/>
          </a:ln>
          <a:effectLst/>
        </p:spPr>
      </p:pic>
      <p:pic>
        <p:nvPicPr>
          <p:cNvPr id="1030" name="Picture 6" descr="https://upload.wikimedia.org/wikipedia/commons/1/18/PIC18F8720.jpg"/>
          <p:cNvPicPr>
            <a:picLocks noChangeAspect="1" noChangeArrowheads="1"/>
          </p:cNvPicPr>
          <p:nvPr/>
        </p:nvPicPr>
        <p:blipFill>
          <a:blip r:embed="rId7"/>
          <a:srcRect/>
          <a:stretch>
            <a:fillRect/>
          </a:stretch>
        </p:blipFill>
        <p:spPr bwMode="auto">
          <a:xfrm>
            <a:off x="6705600" y="4419600"/>
            <a:ext cx="2438400" cy="24384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diamond(in)">
                                      <p:cBhvr>
                                        <p:cTn id="7" dur="2000"/>
                                        <p:tgtEl>
                                          <p:spTgt spid="1027"/>
                                        </p:tgtEl>
                                      </p:cBhvr>
                                    </p:animEffect>
                                  </p:childTnLst>
                                </p:cTn>
                              </p:par>
                            </p:childTnLst>
                          </p:cTn>
                        </p:par>
                        <p:par>
                          <p:cTn id="8" fill="hold">
                            <p:stCondLst>
                              <p:cond delay="2000"/>
                            </p:stCondLst>
                            <p:childTnLst>
                              <p:par>
                                <p:cTn id="9" presetID="29" presetClass="entr" presetSubtype="0" fill="hold" nodeType="afterEffect">
                                  <p:stCondLst>
                                    <p:cond delay="0"/>
                                  </p:stCondLst>
                                  <p:childTnLst>
                                    <p:set>
                                      <p:cBhvr>
                                        <p:cTn id="10" dur="1" fill="hold">
                                          <p:stCondLst>
                                            <p:cond delay="0"/>
                                          </p:stCondLst>
                                        </p:cTn>
                                        <p:tgtEl>
                                          <p:spTgt spid="1028"/>
                                        </p:tgtEl>
                                        <p:attrNameLst>
                                          <p:attrName>style.visibility</p:attrName>
                                        </p:attrNameLst>
                                      </p:cBhvr>
                                      <p:to>
                                        <p:strVal val="visible"/>
                                      </p:to>
                                    </p:set>
                                    <p:anim calcmode="lin" valueType="num">
                                      <p:cBhvr>
                                        <p:cTn id="11" dur="1000" fill="hold"/>
                                        <p:tgtEl>
                                          <p:spTgt spid="1028"/>
                                        </p:tgtEl>
                                        <p:attrNameLst>
                                          <p:attrName>ppt_x</p:attrName>
                                        </p:attrNameLst>
                                      </p:cBhvr>
                                      <p:tavLst>
                                        <p:tav tm="0">
                                          <p:val>
                                            <p:strVal val="#ppt_x-.2"/>
                                          </p:val>
                                        </p:tav>
                                        <p:tav tm="100000">
                                          <p:val>
                                            <p:strVal val="#ppt_x"/>
                                          </p:val>
                                        </p:tav>
                                      </p:tavLst>
                                    </p:anim>
                                    <p:anim calcmode="lin" valueType="num">
                                      <p:cBhvr>
                                        <p:cTn id="12"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3" dur="1000"/>
                                        <p:tgtEl>
                                          <p:spTgt spid="1028"/>
                                        </p:tgtEl>
                                      </p:cBhvr>
                                    </p:animEffect>
                                  </p:childTnLst>
                                </p:cTn>
                              </p:par>
                            </p:childTnLst>
                          </p:cTn>
                        </p:par>
                        <p:par>
                          <p:cTn id="14" fill="hold">
                            <p:stCondLst>
                              <p:cond delay="3000"/>
                            </p:stCondLst>
                            <p:childTnLst>
                              <p:par>
                                <p:cTn id="15" presetID="14" presetClass="entr" presetSubtype="10" fill="hold" nodeType="afterEffect">
                                  <p:stCondLst>
                                    <p:cond delay="0"/>
                                  </p:stCondLst>
                                  <p:childTnLst>
                                    <p:set>
                                      <p:cBhvr>
                                        <p:cTn id="16" dur="1" fill="hold">
                                          <p:stCondLst>
                                            <p:cond delay="0"/>
                                          </p:stCondLst>
                                        </p:cTn>
                                        <p:tgtEl>
                                          <p:spTgt spid="1030"/>
                                        </p:tgtEl>
                                        <p:attrNameLst>
                                          <p:attrName>style.visibility</p:attrName>
                                        </p:attrNameLst>
                                      </p:cBhvr>
                                      <p:to>
                                        <p:strVal val="visible"/>
                                      </p:to>
                                    </p:set>
                                    <p:animEffect transition="in" filter="randombar(horizontal)">
                                      <p:cBhvr>
                                        <p:cTn id="17"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History</a:t>
            </a:r>
            <a:br>
              <a:rPr lang="en-US" dirty="0" smtClean="0"/>
            </a:br>
            <a:endParaRPr lang="en-US" dirty="0"/>
          </a:p>
        </p:txBody>
      </p:sp>
      <p:sp>
        <p:nvSpPr>
          <p:cNvPr id="3" name="Content Placeholder 2"/>
          <p:cNvSpPr>
            <a:spLocks noGrp="1"/>
          </p:cNvSpPr>
          <p:nvPr>
            <p:ph idx="1"/>
          </p:nvPr>
        </p:nvSpPr>
        <p:spPr/>
        <p:txBody>
          <a:bodyPr/>
          <a:lstStyle/>
          <a:p>
            <a:endParaRPr lang="en-US" dirty="0"/>
          </a:p>
        </p:txBody>
      </p:sp>
      <p:pic>
        <p:nvPicPr>
          <p:cNvPr id="70658" name="Picture 2"/>
          <p:cNvPicPr>
            <a:picLocks noChangeAspect="1" noChangeArrowheads="1"/>
          </p:cNvPicPr>
          <p:nvPr/>
        </p:nvPicPr>
        <p:blipFill>
          <a:blip r:embed="rId3"/>
          <a:srcRect/>
          <a:stretch>
            <a:fillRect/>
          </a:stretch>
        </p:blipFill>
        <p:spPr bwMode="auto">
          <a:xfrm>
            <a:off x="-533400" y="-4408"/>
            <a:ext cx="10287000" cy="686240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first microprocessor</a:t>
            </a:r>
            <a:endParaRPr lang="en-US" dirty="0"/>
          </a:p>
        </p:txBody>
      </p:sp>
      <p:sp>
        <p:nvSpPr>
          <p:cNvPr id="3" name="Content Placeholder 2"/>
          <p:cNvSpPr>
            <a:spLocks noGrp="1"/>
          </p:cNvSpPr>
          <p:nvPr>
            <p:ph idx="1"/>
          </p:nvPr>
        </p:nvSpPr>
        <p:spPr/>
        <p:txBody>
          <a:bodyPr/>
          <a:lstStyle/>
          <a:p>
            <a:endParaRPr lang="en-US" dirty="0" smtClean="0"/>
          </a:p>
          <a:p>
            <a:endParaRPr lang="en-US" dirty="0" smtClean="0"/>
          </a:p>
          <a:p>
            <a:endParaRPr lang="en-US" dirty="0" smtClean="0"/>
          </a:p>
          <a:p>
            <a:endParaRPr lang="en-US" dirty="0" smtClean="0"/>
          </a:p>
          <a:p>
            <a:endParaRPr lang="en-US" dirty="0" smtClean="0"/>
          </a:p>
          <a:p>
            <a:r>
              <a:rPr lang="en-US" dirty="0" smtClean="0"/>
              <a:t>the </a:t>
            </a:r>
            <a:r>
              <a:rPr lang="en-US" dirty="0" smtClean="0">
                <a:hlinkClick r:id="rId3" tooltip="4-bit"/>
              </a:rPr>
              <a:t>4-bit</a:t>
            </a:r>
            <a:r>
              <a:rPr lang="en-US" dirty="0" smtClean="0"/>
              <a:t> </a:t>
            </a:r>
            <a:r>
              <a:rPr lang="en-US" dirty="0" smtClean="0">
                <a:hlinkClick r:id="rId4" tooltip="Intel 4004"/>
              </a:rPr>
              <a:t>Intel 4004</a:t>
            </a:r>
            <a:r>
              <a:rPr lang="en-US" dirty="0" smtClean="0"/>
              <a:t> released in 1971</a:t>
            </a:r>
          </a:p>
          <a:p>
            <a:r>
              <a:rPr lang="en-US" dirty="0" smtClean="0"/>
              <a:t>Maximum </a:t>
            </a:r>
            <a:r>
              <a:rPr lang="en-US" dirty="0" smtClean="0">
                <a:hlinkClick r:id="rId5"/>
              </a:rPr>
              <a:t>clock rate</a:t>
            </a:r>
            <a:r>
              <a:rPr lang="en-US" dirty="0" smtClean="0"/>
              <a:t> of 740 </a:t>
            </a:r>
            <a:r>
              <a:rPr lang="en-US" dirty="0" smtClean="0">
                <a:hlinkClick r:id="rId6"/>
              </a:rPr>
              <a:t>kHz</a:t>
            </a:r>
            <a:endParaRPr lang="en-US" dirty="0" smtClean="0"/>
          </a:p>
          <a:p>
            <a:r>
              <a:rPr lang="en-US" dirty="0" smtClean="0"/>
              <a:t>8 clock cycles per instruction cycle</a:t>
            </a:r>
            <a:endParaRPr lang="en-US" dirty="0"/>
          </a:p>
        </p:txBody>
      </p:sp>
      <p:pic>
        <p:nvPicPr>
          <p:cNvPr id="71682" name="Picture 2" descr="C4004 (Intel).jpg"/>
          <p:cNvPicPr>
            <a:picLocks noChangeAspect="1" noChangeArrowheads="1"/>
          </p:cNvPicPr>
          <p:nvPr/>
        </p:nvPicPr>
        <p:blipFill>
          <a:blip r:embed="rId7"/>
          <a:srcRect/>
          <a:stretch>
            <a:fillRect/>
          </a:stretch>
        </p:blipFill>
        <p:spPr bwMode="auto">
          <a:xfrm>
            <a:off x="1752600" y="2362200"/>
            <a:ext cx="5810250" cy="1981201"/>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to="" calcmode="lin" valueType="num">
                                      <p:cBhvr>
                                        <p:cTn id="7" dur="1" fill="hold"/>
                                        <p:tgtEl>
                                          <p:spTgt spid="3">
                                            <p:txEl>
                                              <p:pRg st="5" end="5"/>
                                            </p:txEl>
                                          </p:spTgt>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anim to="" calcmode="lin" valueType="num">
                                      <p:cBhvr>
                                        <p:cTn id="11" dur="1" fill="hold"/>
                                        <p:tgtEl>
                                          <p:spTgt spid="3">
                                            <p:txEl>
                                              <p:pRg st="6" end="6"/>
                                            </p:txEl>
                                          </p:spTgt>
                                        </p:tgtEl>
                                        <p:attrNameLst>
                                          <p:attrName/>
                                        </p:attrNameLst>
                                      </p:cBhvr>
                                    </p:anim>
                                  </p:childTnLst>
                                </p:cTn>
                              </p:par>
                            </p:childTnLst>
                          </p:cTn>
                        </p:par>
                        <p:par>
                          <p:cTn id="12" fill="hold">
                            <p:stCondLst>
                              <p:cond delay="0"/>
                            </p:stCondLst>
                            <p:childTnLst>
                              <p:par>
                                <p:cTn id="13" presetID="24" presetClass="entr" presetSubtype="0" fill="hold" grpId="0" nodeType="after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 to="" calcmode="lin" valueType="num">
                                      <p:cBhvr>
                                        <p:cTn id="15" dur="1" fill="hold"/>
                                        <p:tgtEl>
                                          <p:spTgt spid="3">
                                            <p:txEl>
                                              <p:pRg st="7" end="7"/>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hlinkClick r:id="rId3"/>
              </a:rPr>
              <a:t>Intel 8008</a:t>
            </a:r>
            <a:endParaRPr lang="en-US" dirty="0"/>
          </a:p>
        </p:txBody>
      </p:sp>
      <p:sp>
        <p:nvSpPr>
          <p:cNvPr id="3" name="Content Placeholder 2"/>
          <p:cNvSpPr>
            <a:spLocks noGrp="1"/>
          </p:cNvSpPr>
          <p:nvPr>
            <p:ph idx="1"/>
          </p:nvPr>
        </p:nvSpPr>
        <p:spPr/>
        <p:txBody>
          <a:bodyPr/>
          <a:lstStyle/>
          <a:p>
            <a:endParaRPr lang="en-US" dirty="0" smtClean="0"/>
          </a:p>
          <a:p>
            <a:endParaRPr lang="en-US" dirty="0" smtClean="0"/>
          </a:p>
          <a:p>
            <a:endParaRPr lang="en-US" dirty="0" smtClean="0"/>
          </a:p>
          <a:p>
            <a:r>
              <a:rPr lang="en-US" dirty="0" smtClean="0"/>
              <a:t>Over time microprocessors became more advanced and available over the next several years</a:t>
            </a:r>
          </a:p>
          <a:p>
            <a:r>
              <a:rPr lang="en-US" dirty="0" smtClean="0"/>
              <a:t>Maximum </a:t>
            </a:r>
            <a:r>
              <a:rPr lang="en-US" dirty="0" smtClean="0">
                <a:hlinkClick r:id="rId4"/>
              </a:rPr>
              <a:t>clock rate </a:t>
            </a:r>
            <a:r>
              <a:rPr lang="en-US" dirty="0" smtClean="0"/>
              <a:t>of 0.8 MHz</a:t>
            </a:r>
          </a:p>
          <a:p>
            <a:r>
              <a:rPr lang="en-US" dirty="0" smtClean="0"/>
              <a:t>2 clock cycles per instruction cycle</a:t>
            </a:r>
            <a:endParaRPr lang="en-US" dirty="0"/>
          </a:p>
        </p:txBody>
      </p:sp>
      <p:pic>
        <p:nvPicPr>
          <p:cNvPr id="74754" name="Picture 2" descr="KL Intel C8008-1.jpg"/>
          <p:cNvPicPr>
            <a:picLocks noChangeAspect="1" noChangeArrowheads="1"/>
          </p:cNvPicPr>
          <p:nvPr/>
        </p:nvPicPr>
        <p:blipFill>
          <a:blip r:embed="rId5" cstate="print"/>
          <a:srcRect/>
          <a:stretch>
            <a:fillRect/>
          </a:stretch>
        </p:blipFill>
        <p:spPr bwMode="auto">
          <a:xfrm>
            <a:off x="3048000" y="1371600"/>
            <a:ext cx="3810000" cy="2443451"/>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to="" calcmode="lin" valueType="num">
                                      <p:cBhvr>
                                        <p:cTn id="7" dur="1" fill="hold"/>
                                        <p:tgtEl>
                                          <p:spTgt spid="3">
                                            <p:txEl>
                                              <p:pRg st="3" end="3"/>
                                            </p:txEl>
                                          </p:spTgt>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 to="" calcmode="lin" valueType="num">
                                      <p:cBhvr>
                                        <p:cTn id="11" dur="1" fill="hold"/>
                                        <p:tgtEl>
                                          <p:spTgt spid="3">
                                            <p:txEl>
                                              <p:pRg st="4" end="4"/>
                                            </p:txEl>
                                          </p:spTgt>
                                        </p:tgtEl>
                                        <p:attrNameLst>
                                          <p:attrName/>
                                        </p:attrNameLst>
                                      </p:cBhvr>
                                    </p:anim>
                                  </p:childTnLst>
                                </p:cTn>
                              </p:par>
                            </p:childTnLst>
                          </p:cTn>
                        </p:par>
                        <p:par>
                          <p:cTn id="12" fill="hold">
                            <p:stCondLst>
                              <p:cond delay="0"/>
                            </p:stCondLst>
                            <p:childTnLst>
                              <p:par>
                                <p:cTn id="13" presetID="24" presetClass="entr" presetSubtype="0" fill="hold" grpId="0" nodeType="after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 to="" calcmode="lin" valueType="num">
                                      <p:cBhvr>
                                        <p:cTn id="15" dur="1" fill="hold"/>
                                        <p:tgtEl>
                                          <p:spTgt spid="3">
                                            <p:txEl>
                                              <p:pRg st="5" end="5"/>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First True Microcontroller</a:t>
            </a:r>
            <a:endParaRPr lang="en-US" dirty="0"/>
          </a:p>
        </p:txBody>
      </p:sp>
      <p:sp>
        <p:nvSpPr>
          <p:cNvPr id="3" name="Content Placeholder 2"/>
          <p:cNvSpPr>
            <a:spLocks noGrp="1"/>
          </p:cNvSpPr>
          <p:nvPr>
            <p:ph idx="1"/>
          </p:nvPr>
        </p:nvSpPr>
        <p:spPr/>
        <p:txBody>
          <a:bodyPr>
            <a:normAutofit lnSpcReduction="10000"/>
          </a:bodyPr>
          <a:lstStyle/>
          <a:p>
            <a:endParaRPr lang="en-US" dirty="0" smtClean="0"/>
          </a:p>
          <a:p>
            <a:endParaRPr lang="en-US" dirty="0" smtClean="0"/>
          </a:p>
          <a:p>
            <a:endParaRPr lang="en-US" dirty="0" smtClean="0"/>
          </a:p>
          <a:p>
            <a:endParaRPr lang="en-US" dirty="0" smtClean="0"/>
          </a:p>
          <a:p>
            <a:endParaRPr lang="en-US" dirty="0" smtClean="0"/>
          </a:p>
          <a:p>
            <a:r>
              <a:rPr lang="en-US" dirty="0" smtClean="0"/>
              <a:t> in 1971, </a:t>
            </a:r>
            <a:r>
              <a:rPr lang="en-US" dirty="0" smtClean="0">
                <a:hlinkClick r:id="rId3" tooltip="Texas Instruments"/>
              </a:rPr>
              <a:t>TI</a:t>
            </a:r>
            <a:r>
              <a:rPr lang="en-US" dirty="0" smtClean="0"/>
              <a:t> engineers Gary Boone and Michael Cochran succeeded in creating the first microcontroller</a:t>
            </a:r>
          </a:p>
          <a:p>
            <a:r>
              <a:rPr lang="en-US" dirty="0" smtClean="0"/>
              <a:t>This chip combined </a:t>
            </a:r>
            <a:r>
              <a:rPr lang="en-US" dirty="0" smtClean="0">
                <a:hlinkClick r:id="rId4" tooltip="Random access memory"/>
              </a:rPr>
              <a:t>RAM</a:t>
            </a:r>
            <a:r>
              <a:rPr lang="en-US" dirty="0" smtClean="0"/>
              <a:t> and </a:t>
            </a:r>
            <a:r>
              <a:rPr lang="en-US" dirty="0" smtClean="0">
                <a:hlinkClick r:id="rId5" tooltip="Read only memory"/>
              </a:rPr>
              <a:t>ROM</a:t>
            </a:r>
            <a:r>
              <a:rPr lang="en-US" dirty="0" smtClean="0"/>
              <a:t> on the same chip. This was a big deal.</a:t>
            </a:r>
          </a:p>
          <a:p>
            <a:endParaRPr lang="en-US" dirty="0"/>
          </a:p>
        </p:txBody>
      </p:sp>
      <p:pic>
        <p:nvPicPr>
          <p:cNvPr id="75780" name="Picture 4" descr="http://www.computermuseum.li/Testpage/Chip-TMS1000.jpg"/>
          <p:cNvPicPr>
            <a:picLocks noChangeAspect="1" noChangeArrowheads="1"/>
          </p:cNvPicPr>
          <p:nvPr/>
        </p:nvPicPr>
        <p:blipFill>
          <a:blip r:embed="rId6"/>
          <a:srcRect/>
          <a:stretch>
            <a:fillRect/>
          </a:stretch>
        </p:blipFill>
        <p:spPr bwMode="auto">
          <a:xfrm>
            <a:off x="2895600" y="1981200"/>
            <a:ext cx="3048000" cy="22860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ntr" presetSubtype="0" fill="hold" grpId="0" nodeType="afterEffect">
                                  <p:stCondLst>
                                    <p:cond delay="0"/>
                                  </p:stCondLst>
                                  <p:iterate type="lt">
                                    <p:tmPct val="50000"/>
                                  </p:iterate>
                                  <p:childTnLst>
                                    <p:set>
                                      <p:cBhvr>
                                        <p:cTn id="6" dur="1" fill="hold">
                                          <p:stCondLst>
                                            <p:cond delay="0"/>
                                          </p:stCondLst>
                                        </p:cTn>
                                        <p:tgtEl>
                                          <p:spTgt spid="3">
                                            <p:txEl>
                                              <p:pRg st="5" end="5"/>
                                            </p:txEl>
                                          </p:spTgt>
                                        </p:tgtEl>
                                        <p:attrNameLst>
                                          <p:attrName>style.visibility</p:attrName>
                                        </p:attrNameLst>
                                      </p:cBhvr>
                                      <p:to>
                                        <p:strVal val="visible"/>
                                      </p:to>
                                    </p:set>
                                    <p:anim calcmode="discrete" valueType="clr">
                                      <p:cBhvr override="childStyle">
                                        <p:cTn id="7" dur="80"/>
                                        <p:tgtEl>
                                          <p:spTgt spid="3">
                                            <p:txEl>
                                              <p:pRg st="5" end="5"/>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3">
                                            <p:txEl>
                                              <p:pRg st="5" end="5"/>
                                            </p:txEl>
                                          </p:spTgt>
                                        </p:tgtEl>
                                        <p:attrNameLst>
                                          <p:attrName>fillcolor</p:attrName>
                                        </p:attrNameLst>
                                      </p:cBhvr>
                                      <p:tavLst>
                                        <p:tav tm="0">
                                          <p:val>
                                            <p:clrVal>
                                              <a:schemeClr val="accent2"/>
                                            </p:clrVal>
                                          </p:val>
                                        </p:tav>
                                        <p:tav tm="50000">
                                          <p:val>
                                            <p:clrVal>
                                              <a:schemeClr val="hlink"/>
                                            </p:clrVal>
                                          </p:val>
                                        </p:tav>
                                      </p:tavLst>
                                    </p:anim>
                                    <p:set>
                                      <p:cBhvr>
                                        <p:cTn id="9" dur="80"/>
                                        <p:tgtEl>
                                          <p:spTgt spid="3">
                                            <p:txEl>
                                              <p:pRg st="5" end="5"/>
                                            </p:txEl>
                                          </p:spTgt>
                                        </p:tgtEl>
                                        <p:attrNameLst>
                                          <p:attrName>fill.type</p:attrName>
                                        </p:attrNameLst>
                                      </p:cBhvr>
                                      <p:to>
                                        <p:strVal val="solid"/>
                                      </p:to>
                                    </p:set>
                                  </p:childTnLst>
                                </p:cTn>
                              </p:par>
                            </p:childTnLst>
                          </p:cTn>
                        </p:par>
                        <p:par>
                          <p:cTn id="10" fill="hold">
                            <p:stCondLst>
                              <p:cond delay="3480"/>
                            </p:stCondLst>
                            <p:childTnLst>
                              <p:par>
                                <p:cTn id="11" presetID="27" presetClass="entr" presetSubtype="0" fill="hold" grpId="0" nodeType="afterEffect">
                                  <p:stCondLst>
                                    <p:cond delay="0"/>
                                  </p:stCondLst>
                                  <p:iterate type="lt">
                                    <p:tmPct val="50000"/>
                                  </p:iterate>
                                  <p:childTnLst>
                                    <p:set>
                                      <p:cBhvr>
                                        <p:cTn id="12" dur="1" fill="hold">
                                          <p:stCondLst>
                                            <p:cond delay="0"/>
                                          </p:stCondLst>
                                        </p:cTn>
                                        <p:tgtEl>
                                          <p:spTgt spid="3">
                                            <p:txEl>
                                              <p:pRg st="6" end="6"/>
                                            </p:txEl>
                                          </p:spTgt>
                                        </p:tgtEl>
                                        <p:attrNameLst>
                                          <p:attrName>style.visibility</p:attrName>
                                        </p:attrNameLst>
                                      </p:cBhvr>
                                      <p:to>
                                        <p:strVal val="visible"/>
                                      </p:to>
                                    </p:set>
                                    <p:anim calcmode="discrete" valueType="clr">
                                      <p:cBhvr override="childStyle">
                                        <p:cTn id="13" dur="80"/>
                                        <p:tgtEl>
                                          <p:spTgt spid="3">
                                            <p:txEl>
                                              <p:pRg st="6" end="6"/>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14" dur="80"/>
                                        <p:tgtEl>
                                          <p:spTgt spid="3">
                                            <p:txEl>
                                              <p:pRg st="6" end="6"/>
                                            </p:txEl>
                                          </p:spTgt>
                                        </p:tgtEl>
                                        <p:attrNameLst>
                                          <p:attrName>fillcolor</p:attrName>
                                        </p:attrNameLst>
                                      </p:cBhvr>
                                      <p:tavLst>
                                        <p:tav tm="0">
                                          <p:val>
                                            <p:clrVal>
                                              <a:schemeClr val="accent2"/>
                                            </p:clrVal>
                                          </p:val>
                                        </p:tav>
                                        <p:tav tm="50000">
                                          <p:val>
                                            <p:clrVal>
                                              <a:schemeClr val="hlink"/>
                                            </p:clrVal>
                                          </p:val>
                                        </p:tav>
                                      </p:tavLst>
                                    </p:anim>
                                    <p:set>
                                      <p:cBhvr>
                                        <p:cTn id="15" dur="80"/>
                                        <p:tgtEl>
                                          <p:spTgt spid="3">
                                            <p:txEl>
                                              <p:pRg st="6" end="6"/>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can I find them?</a:t>
            </a:r>
            <a:endParaRPr lang="en-US" dirty="0"/>
          </a:p>
        </p:txBody>
      </p:sp>
      <p:sp>
        <p:nvSpPr>
          <p:cNvPr id="3" name="Content Placeholder 2"/>
          <p:cNvSpPr>
            <a:spLocks noGrp="1"/>
          </p:cNvSpPr>
          <p:nvPr>
            <p:ph idx="1"/>
          </p:nvPr>
        </p:nvSpPr>
        <p:spPr/>
        <p:txBody>
          <a:bodyPr/>
          <a:lstStyle/>
          <a:p>
            <a:endParaRPr lang="en-US" dirty="0"/>
          </a:p>
        </p:txBody>
      </p:sp>
      <p:pic>
        <p:nvPicPr>
          <p:cNvPr id="67586" name="Picture 2" descr="http://www.atmel.com/Images/banner_Remote_Controls.jpg"/>
          <p:cNvPicPr>
            <a:picLocks noChangeAspect="1" noChangeArrowheads="1"/>
          </p:cNvPicPr>
          <p:nvPr/>
        </p:nvPicPr>
        <p:blipFill>
          <a:blip r:embed="rId3"/>
          <a:srcRect/>
          <a:stretch>
            <a:fillRect/>
          </a:stretch>
        </p:blipFill>
        <p:spPr bwMode="auto">
          <a:xfrm>
            <a:off x="685800" y="2362200"/>
            <a:ext cx="4724400" cy="1809751"/>
          </a:xfrm>
          <a:prstGeom prst="rect">
            <a:avLst/>
          </a:prstGeom>
          <a:noFill/>
        </p:spPr>
      </p:pic>
      <p:pic>
        <p:nvPicPr>
          <p:cNvPr id="67588" name="Picture 4" descr="http://si.wsj.net/public/resources/images/OD-AY109_REMOTE_G_20130724144900.jpg"/>
          <p:cNvPicPr>
            <a:picLocks noChangeAspect="1" noChangeArrowheads="1"/>
          </p:cNvPicPr>
          <p:nvPr/>
        </p:nvPicPr>
        <p:blipFill>
          <a:blip r:embed="rId4"/>
          <a:srcRect/>
          <a:stretch>
            <a:fillRect/>
          </a:stretch>
        </p:blipFill>
        <p:spPr bwMode="auto">
          <a:xfrm>
            <a:off x="1828800" y="2895600"/>
            <a:ext cx="4467948" cy="2981326"/>
          </a:xfrm>
          <a:prstGeom prst="rect">
            <a:avLst/>
          </a:prstGeom>
          <a:noFill/>
        </p:spPr>
      </p:pic>
      <p:pic>
        <p:nvPicPr>
          <p:cNvPr id="67590" name="Picture 6" descr="http://admintell.napco.com/ee/images/uploads/gadgetell/canon_pixma.jpg"/>
          <p:cNvPicPr>
            <a:picLocks noChangeAspect="1" noChangeArrowheads="1"/>
          </p:cNvPicPr>
          <p:nvPr/>
        </p:nvPicPr>
        <p:blipFill>
          <a:blip r:embed="rId5"/>
          <a:srcRect/>
          <a:stretch>
            <a:fillRect/>
          </a:stretch>
        </p:blipFill>
        <p:spPr bwMode="auto">
          <a:xfrm>
            <a:off x="4724400" y="3581400"/>
            <a:ext cx="4191000" cy="303149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nodeType="afterEffect">
                                  <p:stCondLst>
                                    <p:cond delay="0"/>
                                  </p:stCondLst>
                                  <p:childTnLst>
                                    <p:set>
                                      <p:cBhvr>
                                        <p:cTn id="6" dur="1" fill="hold">
                                          <p:stCondLst>
                                            <p:cond delay="0"/>
                                          </p:stCondLst>
                                        </p:cTn>
                                        <p:tgtEl>
                                          <p:spTgt spid="67586"/>
                                        </p:tgtEl>
                                        <p:attrNameLst>
                                          <p:attrName>style.visibility</p:attrName>
                                        </p:attrNameLst>
                                      </p:cBhvr>
                                      <p:to>
                                        <p:strVal val="visible"/>
                                      </p:to>
                                    </p:set>
                                    <p:anim to="" calcmode="lin" valueType="num">
                                      <p:cBhvr>
                                        <p:cTn id="7" dur="1" fill="hold"/>
                                        <p:tgtEl>
                                          <p:spTgt spid="67586"/>
                                        </p:tgtEl>
                                        <p:attrNameLst>
                                          <p:attrName/>
                                        </p:attrNameLst>
                                      </p:cBhvr>
                                    </p:anim>
                                  </p:childTnLst>
                                </p:cTn>
                              </p:par>
                            </p:childTnLst>
                          </p:cTn>
                        </p:par>
                        <p:par>
                          <p:cTn id="8" fill="hold">
                            <p:stCondLst>
                              <p:cond delay="0"/>
                            </p:stCondLst>
                            <p:childTnLst>
                              <p:par>
                                <p:cTn id="9" presetID="24" presetClass="entr" presetSubtype="0" fill="hold" nodeType="afterEffect">
                                  <p:stCondLst>
                                    <p:cond delay="0"/>
                                  </p:stCondLst>
                                  <p:childTnLst>
                                    <p:set>
                                      <p:cBhvr>
                                        <p:cTn id="10" dur="1" fill="hold">
                                          <p:stCondLst>
                                            <p:cond delay="0"/>
                                          </p:stCondLst>
                                        </p:cTn>
                                        <p:tgtEl>
                                          <p:spTgt spid="67588"/>
                                        </p:tgtEl>
                                        <p:attrNameLst>
                                          <p:attrName>style.visibility</p:attrName>
                                        </p:attrNameLst>
                                      </p:cBhvr>
                                      <p:to>
                                        <p:strVal val="visible"/>
                                      </p:to>
                                    </p:set>
                                    <p:anim to="" calcmode="lin" valueType="num">
                                      <p:cBhvr>
                                        <p:cTn id="11" dur="1" fill="hold"/>
                                        <p:tgtEl>
                                          <p:spTgt spid="67588"/>
                                        </p:tgtEl>
                                        <p:attrNameLst>
                                          <p:attrName/>
                                        </p:attrNameLst>
                                      </p:cBhvr>
                                    </p:anim>
                                  </p:childTnLst>
                                </p:cTn>
                              </p:par>
                            </p:childTnLst>
                          </p:cTn>
                        </p:par>
                        <p:par>
                          <p:cTn id="12" fill="hold">
                            <p:stCondLst>
                              <p:cond delay="0"/>
                            </p:stCondLst>
                            <p:childTnLst>
                              <p:par>
                                <p:cTn id="13" presetID="24" presetClass="entr" presetSubtype="0" fill="hold" nodeType="afterEffect">
                                  <p:stCondLst>
                                    <p:cond delay="0"/>
                                  </p:stCondLst>
                                  <p:childTnLst>
                                    <p:set>
                                      <p:cBhvr>
                                        <p:cTn id="14" dur="1" fill="hold">
                                          <p:stCondLst>
                                            <p:cond delay="0"/>
                                          </p:stCondLst>
                                        </p:cTn>
                                        <p:tgtEl>
                                          <p:spTgt spid="67590"/>
                                        </p:tgtEl>
                                        <p:attrNameLst>
                                          <p:attrName>style.visibility</p:attrName>
                                        </p:attrNameLst>
                                      </p:cBhvr>
                                      <p:to>
                                        <p:strVal val="visible"/>
                                      </p:to>
                                    </p:set>
                                    <p:anim to="" calcmode="lin" valueType="num">
                                      <p:cBhvr>
                                        <p:cTn id="15" dur="1" fill="hold"/>
                                        <p:tgtEl>
                                          <p:spTgt spid="67590"/>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What is an Arduino?</a:t>
            </a:r>
            <a:endParaRPr lang="en-US" dirty="0"/>
          </a:p>
        </p:txBody>
      </p:sp>
      <p:sp>
        <p:nvSpPr>
          <p:cNvPr id="3" name="Content Placeholder 2"/>
          <p:cNvSpPr>
            <a:spLocks noGrp="1"/>
          </p:cNvSpPr>
          <p:nvPr>
            <p:ph idx="1"/>
          </p:nvPr>
        </p:nvSpPr>
        <p:spPr>
          <a:xfrm>
            <a:off x="4953000" y="2249424"/>
            <a:ext cx="3733800" cy="4325112"/>
          </a:xfrm>
        </p:spPr>
        <p:txBody>
          <a:bodyPr/>
          <a:lstStyle/>
          <a:p>
            <a:r>
              <a:rPr lang="en-US" dirty="0" smtClean="0"/>
              <a:t>Arduino is a microcontroller</a:t>
            </a:r>
          </a:p>
          <a:p>
            <a:r>
              <a:rPr lang="en-US" dirty="0" smtClean="0"/>
              <a:t>open-source</a:t>
            </a:r>
          </a:p>
          <a:p>
            <a:r>
              <a:rPr lang="en-US" dirty="0" smtClean="0"/>
              <a:t>easy-to-use</a:t>
            </a:r>
          </a:p>
          <a:p>
            <a:r>
              <a:rPr lang="en-US" dirty="0" smtClean="0"/>
              <a:t>intended for making interactive projects</a:t>
            </a:r>
            <a:endParaRPr lang="en-US" dirty="0"/>
          </a:p>
        </p:txBody>
      </p:sp>
      <p:pic>
        <p:nvPicPr>
          <p:cNvPr id="1026" name="Picture 2"/>
          <p:cNvPicPr>
            <a:picLocks noChangeAspect="1" noChangeArrowheads="1"/>
          </p:cNvPicPr>
          <p:nvPr/>
        </p:nvPicPr>
        <p:blipFill>
          <a:blip r:embed="rId3"/>
          <a:srcRect/>
          <a:stretch>
            <a:fillRect/>
          </a:stretch>
        </p:blipFill>
        <p:spPr bwMode="auto">
          <a:xfrm>
            <a:off x="0" y="2286000"/>
            <a:ext cx="5105400" cy="3650238"/>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to="" calcmode="lin" valueType="num">
                                      <p:cBhvr>
                                        <p:cTn id="7" dur="1" fill="hold"/>
                                        <p:tgtEl>
                                          <p:spTgt spid="3">
                                            <p:txEl>
                                              <p:pRg st="0" end="0"/>
                                            </p:txEl>
                                          </p:spTgt>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to="" calcmode="lin" valueType="num">
                                      <p:cBhvr>
                                        <p:cTn id="11" dur="1" fill="hold"/>
                                        <p:tgtEl>
                                          <p:spTgt spid="3">
                                            <p:txEl>
                                              <p:pRg st="1" end="1"/>
                                            </p:txEl>
                                          </p:spTgt>
                                        </p:tgtEl>
                                        <p:attrNameLst>
                                          <p:attrName/>
                                        </p:attrNameLst>
                                      </p:cBhvr>
                                    </p:anim>
                                  </p:childTnLst>
                                </p:cTn>
                              </p:par>
                            </p:childTnLst>
                          </p:cTn>
                        </p:par>
                        <p:par>
                          <p:cTn id="12" fill="hold">
                            <p:stCondLst>
                              <p:cond delay="0"/>
                            </p:stCondLst>
                            <p:childTnLst>
                              <p:par>
                                <p:cTn id="13" presetID="24"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to="" calcmode="lin" valueType="num">
                                      <p:cBhvr>
                                        <p:cTn id="15" dur="1" fill="hold"/>
                                        <p:tgtEl>
                                          <p:spTgt spid="3">
                                            <p:txEl>
                                              <p:pRg st="2" end="2"/>
                                            </p:txEl>
                                          </p:spTgt>
                                        </p:tgtEl>
                                        <p:attrNameLst>
                                          <p:attrName/>
                                        </p:attrNameLst>
                                      </p:cBhvr>
                                    </p:anim>
                                  </p:childTnLst>
                                </p:cTn>
                              </p:par>
                            </p:childTnLst>
                          </p:cTn>
                        </p:par>
                        <p:par>
                          <p:cTn id="16" fill="hold">
                            <p:stCondLst>
                              <p:cond delay="0"/>
                            </p:stCondLst>
                            <p:childTnLst>
                              <p:par>
                                <p:cTn id="17" presetID="24"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to="" calcmode="lin" valueType="num">
                                      <p:cBhvr>
                                        <p:cTn id="19" dur="1" fill="hold"/>
                                        <p:tgtEl>
                                          <p:spTgt spid="3">
                                            <p:txEl>
                                              <p:pRg st="3" end="3"/>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Another look</a:t>
            </a:r>
            <a:endParaRPr lang="en-US" dirty="0"/>
          </a:p>
        </p:txBody>
      </p:sp>
      <p:sp>
        <p:nvSpPr>
          <p:cNvPr id="3" name="Content Placeholder 2"/>
          <p:cNvSpPr>
            <a:spLocks noGrp="1"/>
          </p:cNvSpPr>
          <p:nvPr>
            <p:ph idx="1"/>
          </p:nvPr>
        </p:nvSpPr>
        <p:spPr>
          <a:xfrm>
            <a:off x="457200" y="2249424"/>
            <a:ext cx="4191000" cy="4325112"/>
          </a:xfrm>
        </p:spPr>
        <p:txBody>
          <a:bodyPr/>
          <a:lstStyle/>
          <a:p>
            <a:r>
              <a:rPr lang="en-US" dirty="0" smtClean="0"/>
              <a:t>the chip is all that’s needed</a:t>
            </a:r>
          </a:p>
          <a:p>
            <a:r>
              <a:rPr lang="en-US" dirty="0" smtClean="0"/>
              <a:t>create a lot from one chip</a:t>
            </a:r>
            <a:endParaRPr lang="en-US" dirty="0"/>
          </a:p>
        </p:txBody>
      </p:sp>
      <p:pic>
        <p:nvPicPr>
          <p:cNvPr id="2050" name="Picture 2" descr="http://www.spikenzielabs.com/Catalog/images/large/LabsImages/SPL007100_01_LRG.jpg"/>
          <p:cNvPicPr>
            <a:picLocks noChangeAspect="1" noChangeArrowheads="1"/>
          </p:cNvPicPr>
          <p:nvPr/>
        </p:nvPicPr>
        <p:blipFill>
          <a:blip r:embed="rId3"/>
          <a:srcRect/>
          <a:stretch>
            <a:fillRect/>
          </a:stretch>
        </p:blipFill>
        <p:spPr bwMode="auto">
          <a:xfrm>
            <a:off x="4191000" y="2057400"/>
            <a:ext cx="4572000" cy="45720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to="" calcmode="lin" valueType="num">
                                      <p:cBhvr>
                                        <p:cTn id="7" dur="1" fill="hold"/>
                                        <p:tgtEl>
                                          <p:spTgt spid="3">
                                            <p:txEl>
                                              <p:pRg st="0" end="0"/>
                                            </p:txEl>
                                          </p:spTgt>
                                        </p:tgtEl>
                                        <p:attrNameLst>
                                          <p:attrName/>
                                        </p:attrNameLst>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to="" calcmode="lin" valueType="num">
                                      <p:cBhvr>
                                        <p:cTn id="11" dur="1" fill="hold"/>
                                        <p:tgtEl>
                                          <p:spTgt spid="3">
                                            <p:txEl>
                                              <p:pRg st="1" end="1"/>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789</TotalTime>
  <Words>348</Words>
  <Application>Microsoft Office PowerPoint</Application>
  <PresentationFormat>On-screen Show (4:3)</PresentationFormat>
  <Paragraphs>88</Paragraphs>
  <Slides>14</Slides>
  <Notes>11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Urban</vt:lpstr>
      <vt:lpstr>IF I ONLY HAD A BRAIN THE MICROCONTROLLER </vt:lpstr>
      <vt:lpstr>What are microcontrollers?</vt:lpstr>
      <vt:lpstr>History </vt:lpstr>
      <vt:lpstr>The first microprocessor</vt:lpstr>
      <vt:lpstr>Intel 8008</vt:lpstr>
      <vt:lpstr>The First True Microcontroller</vt:lpstr>
      <vt:lpstr>Where can I find them?</vt:lpstr>
      <vt:lpstr>What is an Arduino?</vt:lpstr>
      <vt:lpstr>Another look</vt:lpstr>
      <vt:lpstr>Programming</vt:lpstr>
      <vt:lpstr>Compilers</vt:lpstr>
      <vt:lpstr>Embedded Systems</vt:lpstr>
      <vt:lpstr>How Popular are these things</vt:lpstr>
      <vt:lpstr>What’s the point?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If I only had a brain The Microcontroller</dc:title>
  <dc:creator>User</dc:creator>
  <cp:lastModifiedBy>User</cp:lastModifiedBy>
  <cp:revision>8</cp:revision>
  <dcterms:created xsi:type="dcterms:W3CDTF">2015-09-11T03:24:23Z</dcterms:created>
  <dcterms:modified xsi:type="dcterms:W3CDTF">2015-09-11T20:37:43Z</dcterms:modified>
</cp:coreProperties>
</file>

<file path=docProps/thumbnail.jpeg>
</file>